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rels" ContentType="application/vnd.openxmlformats-package.relationships+xml"/>
  <Default Extension="tif" ContentType="image/tif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handoutMasterIdLst>
    <p:handoutMasterId r:id="rId38"/>
  </p:handoutMasterIdLst>
  <p:sldIdLst>
    <p:sldId id="256" r:id="rId2"/>
    <p:sldId id="257" r:id="rId3"/>
    <p:sldId id="299" r:id="rId4"/>
    <p:sldId id="300" r:id="rId5"/>
    <p:sldId id="301" r:id="rId6"/>
    <p:sldId id="303" r:id="rId7"/>
    <p:sldId id="305" r:id="rId8"/>
    <p:sldId id="302" r:id="rId9"/>
    <p:sldId id="329" r:id="rId10"/>
    <p:sldId id="306" r:id="rId11"/>
    <p:sldId id="307" r:id="rId12"/>
    <p:sldId id="319" r:id="rId13"/>
    <p:sldId id="325" r:id="rId14"/>
    <p:sldId id="316" r:id="rId15"/>
    <p:sldId id="314" r:id="rId16"/>
    <p:sldId id="317" r:id="rId17"/>
    <p:sldId id="318" r:id="rId18"/>
    <p:sldId id="310" r:id="rId19"/>
    <p:sldId id="326" r:id="rId20"/>
    <p:sldId id="322" r:id="rId21"/>
    <p:sldId id="311" r:id="rId22"/>
    <p:sldId id="328" r:id="rId23"/>
    <p:sldId id="312" r:id="rId24"/>
    <p:sldId id="313" r:id="rId25"/>
    <p:sldId id="321" r:id="rId26"/>
    <p:sldId id="336" r:id="rId27"/>
    <p:sldId id="308" r:id="rId28"/>
    <p:sldId id="320" r:id="rId29"/>
    <p:sldId id="323" r:id="rId30"/>
    <p:sldId id="334" r:id="rId31"/>
    <p:sldId id="324" r:id="rId32"/>
    <p:sldId id="335" r:id="rId33"/>
    <p:sldId id="330" r:id="rId34"/>
    <p:sldId id="331" r:id="rId35"/>
    <p:sldId id="332" r:id="rId36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08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0" algn="ctr" defTabSz="58408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0" algn="ctr" defTabSz="58408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0" algn="ctr" defTabSz="58408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0" algn="ctr" defTabSz="58408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0" algn="ctr" defTabSz="58408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0" algn="ctr" defTabSz="58408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0" algn="ctr" defTabSz="58408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0" algn="ctr" defTabSz="58408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61E03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2E8"/>
          </a:solidFill>
        </a:fill>
      </a:tcStyle>
    </a:wholeTbl>
    <a:band2H>
      <a:tcTxStyle/>
      <a:tcStyle>
        <a:tcBdr/>
        <a:fill>
          <a:solidFill>
            <a:srgbClr val="E6EAF4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2E7CB"/>
          </a:solidFill>
        </a:fill>
      </a:tcStyle>
    </a:wholeTbl>
    <a:band2H>
      <a:tcTxStyle/>
      <a:tcStyle>
        <a:tcBdr/>
        <a:fill>
          <a:solidFill>
            <a:srgbClr val="F8F4E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5CDDE"/>
          </a:solidFill>
        </a:fill>
      </a:tcStyle>
    </a:wholeTbl>
    <a:band2H>
      <a:tcTxStyle/>
      <a:tcStyle>
        <a:tcBdr/>
        <a:fill>
          <a:solidFill>
            <a:srgbClr val="EBE8E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18"/>
    <p:restoredTop sz="94799"/>
  </p:normalViewPr>
  <p:slideViewPr>
    <p:cSldViewPr snapToGrid="0" snapToObjects="1">
      <p:cViewPr>
        <p:scale>
          <a:sx n="59" d="100"/>
          <a:sy n="59" d="100"/>
        </p:scale>
        <p:origin x="127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76" d="100"/>
          <a:sy n="76" d="100"/>
        </p:scale>
        <p:origin x="2296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notesMaster" Target="notesMasters/notesMaster1.xml"/><Relationship Id="rId38" Type="http://schemas.openxmlformats.org/officeDocument/2006/relationships/handoutMaster" Target="handoutMasters/handoutMaster1.xml"/><Relationship Id="rId39" Type="http://schemas.openxmlformats.org/officeDocument/2006/relationships/presProps" Target="presProps.xml"/><Relationship Id="rId40" Type="http://schemas.openxmlformats.org/officeDocument/2006/relationships/viewProps" Target="viewProps.xml"/><Relationship Id="rId41" Type="http://schemas.openxmlformats.org/officeDocument/2006/relationships/theme" Target="theme/theme1.xml"/><Relationship Id="rId4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2094A5-6CCA-2E48-A189-C20FAB45A75B}" type="datetimeFigureOut">
              <a:rPr lang="en-US" smtClean="0"/>
              <a:t>8/14/18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FEF6C9-42A1-5345-9612-5CD5992DF1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42083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09" name="Shape 10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0452345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107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107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107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107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107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107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107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107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107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66849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Evolution</a:t>
            </a:r>
            <a:r>
              <a:rPr lang="en-US" baseline="0" dirty="0" smtClean="0"/>
              <a:t> of cognition </a:t>
            </a:r>
            <a:r>
              <a:rPr lang="mr-IN" baseline="0" dirty="0" smtClean="0"/>
              <a:t>–</a:t>
            </a:r>
            <a:r>
              <a:rPr lang="en-US" baseline="0" dirty="0" smtClean="0"/>
              <a:t> leads to learning biases</a:t>
            </a:r>
            <a:br>
              <a:rPr lang="en-US" baseline="0" dirty="0" smtClean="0"/>
            </a:br>
            <a:r>
              <a:rPr lang="en-US" baseline="0" dirty="0" smtClean="0"/>
              <a:t>Learning biases </a:t>
            </a:r>
            <a:r>
              <a:rPr lang="en-US" baseline="0" smtClean="0"/>
              <a:t>shape culture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5131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Evolution</a:t>
            </a:r>
            <a:r>
              <a:rPr lang="en-US" baseline="0" dirty="0" smtClean="0"/>
              <a:t> of cognition </a:t>
            </a:r>
            <a:r>
              <a:rPr lang="mr-IN" baseline="0" dirty="0" smtClean="0"/>
              <a:t>–</a:t>
            </a:r>
            <a:r>
              <a:rPr lang="en-US" baseline="0" dirty="0" smtClean="0"/>
              <a:t> leads to learning biases</a:t>
            </a:r>
            <a:br>
              <a:rPr lang="en-US" baseline="0" dirty="0" smtClean="0"/>
            </a:br>
            <a:r>
              <a:rPr lang="en-US" baseline="0" dirty="0" smtClean="0"/>
              <a:t>Learning biases </a:t>
            </a:r>
            <a:r>
              <a:rPr lang="en-US" baseline="0" smtClean="0"/>
              <a:t>shape culture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9158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Evolution</a:t>
            </a:r>
            <a:r>
              <a:rPr lang="en-US" baseline="0" dirty="0" smtClean="0"/>
              <a:t> of cognition </a:t>
            </a:r>
            <a:r>
              <a:rPr lang="mr-IN" baseline="0" dirty="0" smtClean="0"/>
              <a:t>–</a:t>
            </a:r>
            <a:r>
              <a:rPr lang="en-US" baseline="0" dirty="0" smtClean="0"/>
              <a:t> leads to learning biases</a:t>
            </a:r>
            <a:br>
              <a:rPr lang="en-US" baseline="0" dirty="0" smtClean="0"/>
            </a:br>
            <a:r>
              <a:rPr lang="en-US" baseline="0" dirty="0" smtClean="0"/>
              <a:t>Learning biases </a:t>
            </a:r>
            <a:r>
              <a:rPr lang="en-US" baseline="0" smtClean="0"/>
              <a:t>shape culture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7578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Evolution</a:t>
            </a:r>
            <a:r>
              <a:rPr lang="en-US" baseline="0" dirty="0" smtClean="0"/>
              <a:t> of cognition </a:t>
            </a:r>
            <a:r>
              <a:rPr lang="mr-IN" baseline="0" dirty="0" smtClean="0"/>
              <a:t>–</a:t>
            </a:r>
            <a:r>
              <a:rPr lang="en-US" baseline="0" dirty="0" smtClean="0"/>
              <a:t> leads to learning biases</a:t>
            </a:r>
            <a:br>
              <a:rPr lang="en-US" baseline="0" dirty="0" smtClean="0"/>
            </a:br>
            <a:r>
              <a:rPr lang="en-US" baseline="0" dirty="0" smtClean="0"/>
              <a:t>Learning biases </a:t>
            </a:r>
            <a:r>
              <a:rPr lang="en-US" baseline="0" smtClean="0"/>
              <a:t>shape culture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8420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Evolution</a:t>
            </a:r>
            <a:r>
              <a:rPr lang="en-US" baseline="0" dirty="0" smtClean="0"/>
              <a:t> of cognition </a:t>
            </a:r>
            <a:r>
              <a:rPr lang="mr-IN" baseline="0" dirty="0" smtClean="0"/>
              <a:t>–</a:t>
            </a:r>
            <a:r>
              <a:rPr lang="en-US" baseline="0" dirty="0" smtClean="0"/>
              <a:t> leads to learning biases</a:t>
            </a:r>
            <a:br>
              <a:rPr lang="en-US" baseline="0" dirty="0" smtClean="0"/>
            </a:br>
            <a:r>
              <a:rPr lang="en-US" baseline="0" dirty="0" smtClean="0"/>
              <a:t>Learning biases </a:t>
            </a:r>
            <a:r>
              <a:rPr lang="en-US" baseline="0" smtClean="0"/>
              <a:t>shape culture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2520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Evolution</a:t>
            </a:r>
            <a:r>
              <a:rPr lang="en-US" baseline="0" dirty="0" smtClean="0"/>
              <a:t> of cognition </a:t>
            </a:r>
            <a:r>
              <a:rPr lang="mr-IN" baseline="0" dirty="0" smtClean="0"/>
              <a:t>–</a:t>
            </a:r>
            <a:r>
              <a:rPr lang="en-US" baseline="0" dirty="0" smtClean="0"/>
              <a:t> leads to learning biases</a:t>
            </a:r>
            <a:br>
              <a:rPr lang="en-US" baseline="0" dirty="0" smtClean="0"/>
            </a:br>
            <a:r>
              <a:rPr lang="en-US" baseline="0" dirty="0" smtClean="0"/>
              <a:t>Learning biases </a:t>
            </a:r>
            <a:r>
              <a:rPr lang="en-US" baseline="0" smtClean="0"/>
              <a:t>shape culture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2554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Evolution</a:t>
            </a:r>
            <a:r>
              <a:rPr lang="en-US" baseline="0" dirty="0" smtClean="0"/>
              <a:t> of cognition </a:t>
            </a:r>
            <a:r>
              <a:rPr lang="mr-IN" baseline="0" dirty="0" smtClean="0"/>
              <a:t>–</a:t>
            </a:r>
            <a:r>
              <a:rPr lang="en-US" baseline="0" dirty="0" smtClean="0"/>
              <a:t> leads to learning biases</a:t>
            </a:r>
            <a:br>
              <a:rPr lang="en-US" baseline="0" dirty="0" smtClean="0"/>
            </a:br>
            <a:r>
              <a:rPr lang="en-US" baseline="0" dirty="0" smtClean="0"/>
              <a:t>Learning biases </a:t>
            </a:r>
            <a:r>
              <a:rPr lang="en-US" baseline="0" smtClean="0"/>
              <a:t>shape culture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1895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Evolution</a:t>
            </a:r>
            <a:r>
              <a:rPr lang="en-US" baseline="0" dirty="0" smtClean="0"/>
              <a:t> of cognition </a:t>
            </a:r>
            <a:r>
              <a:rPr lang="mr-IN" baseline="0" dirty="0" smtClean="0"/>
              <a:t>–</a:t>
            </a:r>
            <a:r>
              <a:rPr lang="en-US" baseline="0" dirty="0" smtClean="0"/>
              <a:t> leads to learning biases</a:t>
            </a:r>
            <a:br>
              <a:rPr lang="en-US" baseline="0" dirty="0" smtClean="0"/>
            </a:br>
            <a:r>
              <a:rPr lang="en-US" baseline="0" dirty="0" smtClean="0"/>
              <a:t>Learning biases </a:t>
            </a:r>
            <a:r>
              <a:rPr lang="en-US" baseline="0" smtClean="0"/>
              <a:t>shape culture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2997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Evolution</a:t>
            </a:r>
            <a:r>
              <a:rPr lang="en-US" baseline="0" dirty="0" smtClean="0"/>
              <a:t> of cognition </a:t>
            </a:r>
            <a:r>
              <a:rPr lang="mr-IN" baseline="0" dirty="0" smtClean="0"/>
              <a:t>–</a:t>
            </a:r>
            <a:r>
              <a:rPr lang="en-US" baseline="0" dirty="0" smtClean="0"/>
              <a:t> leads to learning biases</a:t>
            </a:r>
            <a:br>
              <a:rPr lang="en-US" baseline="0" dirty="0" smtClean="0"/>
            </a:br>
            <a:r>
              <a:rPr lang="en-US" baseline="0" dirty="0" smtClean="0"/>
              <a:t>Learning biases shape culture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500450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Evolution</a:t>
            </a:r>
            <a:r>
              <a:rPr lang="en-US" baseline="0" dirty="0" smtClean="0"/>
              <a:t> of cognition </a:t>
            </a:r>
            <a:r>
              <a:rPr lang="mr-IN" baseline="0" dirty="0" smtClean="0"/>
              <a:t>–</a:t>
            </a:r>
            <a:r>
              <a:rPr lang="en-US" baseline="0" dirty="0" smtClean="0"/>
              <a:t> leads to learning biases</a:t>
            </a:r>
            <a:br>
              <a:rPr lang="en-US" baseline="0" dirty="0" smtClean="0"/>
            </a:br>
            <a:r>
              <a:rPr lang="en-US" baseline="0" dirty="0" smtClean="0"/>
              <a:t>Learning biases </a:t>
            </a:r>
            <a:r>
              <a:rPr lang="en-US" baseline="0" smtClean="0"/>
              <a:t>shape culture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062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Human unique language </a:t>
            </a:r>
            <a:r>
              <a:rPr lang="mr-IN" dirty="0" smtClean="0"/>
              <a:t>–</a:t>
            </a:r>
            <a:r>
              <a:rPr lang="en-US" baseline="0" dirty="0" smtClean="0"/>
              <a:t> no other communication system in animals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6776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Evolution</a:t>
            </a:r>
            <a:r>
              <a:rPr lang="en-US" baseline="0" dirty="0" smtClean="0"/>
              <a:t> of cognition </a:t>
            </a:r>
            <a:r>
              <a:rPr lang="mr-IN" baseline="0" dirty="0" smtClean="0"/>
              <a:t>–</a:t>
            </a:r>
            <a:r>
              <a:rPr lang="en-US" baseline="0" dirty="0" smtClean="0"/>
              <a:t> leads to learning biases</a:t>
            </a:r>
            <a:br>
              <a:rPr lang="en-US" baseline="0" dirty="0" smtClean="0"/>
            </a:br>
            <a:r>
              <a:rPr lang="en-US" baseline="0" dirty="0" smtClean="0"/>
              <a:t>Learning biases </a:t>
            </a:r>
            <a:r>
              <a:rPr lang="en-US" baseline="0" smtClean="0"/>
              <a:t>shape culture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352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Evolution</a:t>
            </a:r>
            <a:r>
              <a:rPr lang="en-US" baseline="0" dirty="0" smtClean="0"/>
              <a:t> of cognition </a:t>
            </a:r>
            <a:r>
              <a:rPr lang="mr-IN" baseline="0" dirty="0" smtClean="0"/>
              <a:t>–</a:t>
            </a:r>
            <a:r>
              <a:rPr lang="en-US" baseline="0" dirty="0" smtClean="0"/>
              <a:t> leads to learning biases</a:t>
            </a:r>
            <a:br>
              <a:rPr lang="en-US" baseline="0" dirty="0" smtClean="0"/>
            </a:br>
            <a:r>
              <a:rPr lang="en-US" baseline="0" dirty="0" smtClean="0"/>
              <a:t>Learning biases </a:t>
            </a:r>
            <a:r>
              <a:rPr lang="en-US" baseline="0" smtClean="0"/>
              <a:t>shape culture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28117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Evolution</a:t>
            </a:r>
            <a:r>
              <a:rPr lang="en-US" baseline="0" dirty="0" smtClean="0"/>
              <a:t> of cognition </a:t>
            </a:r>
            <a:r>
              <a:rPr lang="mr-IN" baseline="0" dirty="0" smtClean="0"/>
              <a:t>–</a:t>
            </a:r>
            <a:r>
              <a:rPr lang="en-US" baseline="0" dirty="0" smtClean="0"/>
              <a:t> leads to learning biases</a:t>
            </a:r>
            <a:br>
              <a:rPr lang="en-US" baseline="0" dirty="0" smtClean="0"/>
            </a:br>
            <a:r>
              <a:rPr lang="en-US" baseline="0" dirty="0" smtClean="0"/>
              <a:t>Learning biases </a:t>
            </a:r>
            <a:r>
              <a:rPr lang="en-US" baseline="0" smtClean="0"/>
              <a:t>shape culture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68264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Evolution</a:t>
            </a:r>
            <a:r>
              <a:rPr lang="en-US" baseline="0" dirty="0" smtClean="0"/>
              <a:t> of cognition </a:t>
            </a:r>
            <a:r>
              <a:rPr lang="mr-IN" baseline="0" dirty="0" smtClean="0"/>
              <a:t>–</a:t>
            </a:r>
            <a:r>
              <a:rPr lang="en-US" baseline="0" dirty="0" smtClean="0"/>
              <a:t> leads to learning biases</a:t>
            </a:r>
            <a:br>
              <a:rPr lang="en-US" baseline="0" dirty="0" smtClean="0"/>
            </a:br>
            <a:r>
              <a:rPr lang="en-US" baseline="0" dirty="0" smtClean="0"/>
              <a:t>Learning biases </a:t>
            </a:r>
            <a:r>
              <a:rPr lang="en-US" baseline="0" smtClean="0"/>
              <a:t>shape culture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98009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Evolution</a:t>
            </a:r>
            <a:r>
              <a:rPr lang="en-US" baseline="0" dirty="0" smtClean="0"/>
              <a:t> of cognition </a:t>
            </a:r>
            <a:r>
              <a:rPr lang="mr-IN" baseline="0" dirty="0" smtClean="0"/>
              <a:t>–</a:t>
            </a:r>
            <a:r>
              <a:rPr lang="en-US" baseline="0" dirty="0" smtClean="0"/>
              <a:t> leads to learning biases</a:t>
            </a:r>
            <a:br>
              <a:rPr lang="en-US" baseline="0" dirty="0" smtClean="0"/>
            </a:br>
            <a:r>
              <a:rPr lang="en-US" baseline="0" dirty="0" smtClean="0"/>
              <a:t>Learning biases </a:t>
            </a:r>
            <a:r>
              <a:rPr lang="en-US" baseline="0" smtClean="0"/>
              <a:t>shape culture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1847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Evolution</a:t>
            </a:r>
            <a:r>
              <a:rPr lang="en-US" baseline="0" dirty="0" smtClean="0"/>
              <a:t> of cognition </a:t>
            </a:r>
            <a:r>
              <a:rPr lang="mr-IN" baseline="0" dirty="0" smtClean="0"/>
              <a:t>–</a:t>
            </a:r>
            <a:r>
              <a:rPr lang="en-US" baseline="0" dirty="0" smtClean="0"/>
              <a:t> leads to learning biases</a:t>
            </a:r>
            <a:br>
              <a:rPr lang="en-US" baseline="0" dirty="0" smtClean="0"/>
            </a:br>
            <a:r>
              <a:rPr lang="en-US" baseline="0" dirty="0" smtClean="0"/>
              <a:t>Learning biases </a:t>
            </a:r>
            <a:r>
              <a:rPr lang="en-US" baseline="0" smtClean="0"/>
              <a:t>shape culture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1792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Evolution</a:t>
            </a:r>
            <a:r>
              <a:rPr lang="en-US" baseline="0" dirty="0" smtClean="0"/>
              <a:t> of cognition </a:t>
            </a:r>
            <a:r>
              <a:rPr lang="mr-IN" baseline="0" dirty="0" smtClean="0"/>
              <a:t>–</a:t>
            </a:r>
            <a:r>
              <a:rPr lang="en-US" baseline="0" dirty="0" smtClean="0"/>
              <a:t> leads to learning biases</a:t>
            </a:r>
            <a:br>
              <a:rPr lang="en-US" baseline="0" dirty="0" smtClean="0"/>
            </a:br>
            <a:r>
              <a:rPr lang="en-US" baseline="0" dirty="0" smtClean="0"/>
              <a:t>Learning biases </a:t>
            </a:r>
            <a:r>
              <a:rPr lang="en-US" baseline="0" smtClean="0"/>
              <a:t>shape culture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7028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Evolution</a:t>
            </a:r>
            <a:r>
              <a:rPr lang="en-US" baseline="0" dirty="0" smtClean="0"/>
              <a:t> of cognition </a:t>
            </a:r>
            <a:r>
              <a:rPr lang="mr-IN" baseline="0" dirty="0" smtClean="0"/>
              <a:t>–</a:t>
            </a:r>
            <a:r>
              <a:rPr lang="en-US" baseline="0" dirty="0" smtClean="0"/>
              <a:t> leads to learning biases</a:t>
            </a:r>
            <a:br>
              <a:rPr lang="en-US" baseline="0" dirty="0" smtClean="0"/>
            </a:br>
            <a:r>
              <a:rPr lang="en-US" baseline="0" dirty="0" smtClean="0"/>
              <a:t>Learning biases </a:t>
            </a:r>
            <a:r>
              <a:rPr lang="en-US" baseline="0" smtClean="0"/>
              <a:t>shape culture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9520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Evolution</a:t>
            </a:r>
            <a:r>
              <a:rPr lang="en-US" baseline="0" dirty="0" smtClean="0"/>
              <a:t> of cognition </a:t>
            </a:r>
            <a:r>
              <a:rPr lang="mr-IN" baseline="0" dirty="0" smtClean="0"/>
              <a:t>–</a:t>
            </a:r>
            <a:r>
              <a:rPr lang="en-US" baseline="0" dirty="0" smtClean="0"/>
              <a:t> leads to learning biases</a:t>
            </a:r>
            <a:br>
              <a:rPr lang="en-US" baseline="0" dirty="0" smtClean="0"/>
            </a:br>
            <a:r>
              <a:rPr lang="en-US" baseline="0" dirty="0" smtClean="0"/>
              <a:t>Learning biases </a:t>
            </a:r>
            <a:r>
              <a:rPr lang="en-US" baseline="0" smtClean="0"/>
              <a:t>shape culture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229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Evolution</a:t>
            </a:r>
            <a:r>
              <a:rPr lang="en-US" baseline="0" dirty="0" smtClean="0"/>
              <a:t> of cognition </a:t>
            </a:r>
            <a:r>
              <a:rPr lang="mr-IN" baseline="0" dirty="0" smtClean="0"/>
              <a:t>–</a:t>
            </a:r>
            <a:r>
              <a:rPr lang="en-US" baseline="0" dirty="0" smtClean="0"/>
              <a:t> leads to learning biases</a:t>
            </a:r>
            <a:br>
              <a:rPr lang="en-US" baseline="0" dirty="0" smtClean="0"/>
            </a:br>
            <a:r>
              <a:rPr lang="en-US" baseline="0" dirty="0" smtClean="0"/>
              <a:t>Learning biases </a:t>
            </a:r>
            <a:r>
              <a:rPr lang="en-US" baseline="0" smtClean="0"/>
              <a:t>shape culture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1450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Evolution</a:t>
            </a:r>
            <a:r>
              <a:rPr lang="en-US" baseline="0" dirty="0" smtClean="0"/>
              <a:t> of cognition </a:t>
            </a:r>
            <a:r>
              <a:rPr lang="mr-IN" baseline="0" dirty="0" smtClean="0"/>
              <a:t>–</a:t>
            </a:r>
            <a:r>
              <a:rPr lang="en-US" baseline="0" dirty="0" smtClean="0"/>
              <a:t> leads to learning biases</a:t>
            </a:r>
            <a:br>
              <a:rPr lang="en-US" baseline="0" dirty="0" smtClean="0"/>
            </a:br>
            <a:r>
              <a:rPr lang="en-US" baseline="0" dirty="0" smtClean="0"/>
              <a:t>Learning biases </a:t>
            </a:r>
            <a:r>
              <a:rPr lang="en-US" baseline="0" smtClean="0"/>
              <a:t>shape culture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0253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Evolution</a:t>
            </a:r>
            <a:r>
              <a:rPr lang="en-US" baseline="0" dirty="0" smtClean="0"/>
              <a:t> of cognition </a:t>
            </a:r>
            <a:r>
              <a:rPr lang="mr-IN" baseline="0" dirty="0" smtClean="0"/>
              <a:t>–</a:t>
            </a:r>
            <a:r>
              <a:rPr lang="en-US" baseline="0" dirty="0" smtClean="0"/>
              <a:t> leads to learning biases</a:t>
            </a:r>
            <a:br>
              <a:rPr lang="en-US" baseline="0" dirty="0" smtClean="0"/>
            </a:br>
            <a:r>
              <a:rPr lang="en-US" baseline="0" dirty="0" smtClean="0"/>
              <a:t>Learning biases </a:t>
            </a:r>
            <a:r>
              <a:rPr lang="en-US" baseline="0" smtClean="0"/>
              <a:t>shape culture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0418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Evolution</a:t>
            </a:r>
            <a:r>
              <a:rPr lang="en-US" baseline="0" dirty="0" smtClean="0"/>
              <a:t> of cognition </a:t>
            </a:r>
            <a:r>
              <a:rPr lang="mr-IN" baseline="0" dirty="0" smtClean="0"/>
              <a:t>–</a:t>
            </a:r>
            <a:r>
              <a:rPr lang="en-US" baseline="0" dirty="0" smtClean="0"/>
              <a:t> leads to learning biases</a:t>
            </a:r>
            <a:br>
              <a:rPr lang="en-US" baseline="0" dirty="0" smtClean="0"/>
            </a:br>
            <a:r>
              <a:rPr lang="en-US" baseline="0" dirty="0" smtClean="0"/>
              <a:t>Learning biases </a:t>
            </a:r>
            <a:r>
              <a:rPr lang="en-US" baseline="0" smtClean="0"/>
              <a:t>shape culture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241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Evolution</a:t>
            </a:r>
            <a:r>
              <a:rPr lang="en-US" baseline="0" dirty="0" smtClean="0"/>
              <a:t> of cognition </a:t>
            </a:r>
            <a:r>
              <a:rPr lang="mr-IN" baseline="0" dirty="0" smtClean="0"/>
              <a:t>–</a:t>
            </a:r>
            <a:r>
              <a:rPr lang="en-US" baseline="0" dirty="0" smtClean="0"/>
              <a:t> leads to learning biases</a:t>
            </a:r>
            <a:br>
              <a:rPr lang="en-US" baseline="0" dirty="0" smtClean="0"/>
            </a:br>
            <a:r>
              <a:rPr lang="en-US" baseline="0" dirty="0" smtClean="0"/>
              <a:t>Learning biases </a:t>
            </a:r>
            <a:r>
              <a:rPr lang="en-US" baseline="0" smtClean="0"/>
              <a:t>shape culture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5306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6"/>
          <p:cNvSpPr/>
          <p:nvPr/>
        </p:nvSpPr>
        <p:spPr>
          <a:xfrm>
            <a:off x="1" y="9388299"/>
            <a:ext cx="13004802" cy="38581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3" name="Shape 7"/>
          <p:cNvSpPr/>
          <p:nvPr/>
        </p:nvSpPr>
        <p:spPr>
          <a:xfrm>
            <a:off x="1" y="9010487"/>
            <a:ext cx="13004802" cy="385810"/>
          </a:xfrm>
          <a:prstGeom prst="rect">
            <a:avLst/>
          </a:prstGeom>
          <a:solidFill>
            <a:srgbClr val="E5E7E7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4" name="Shape 8"/>
          <p:cNvSpPr/>
          <p:nvPr/>
        </p:nvSpPr>
        <p:spPr>
          <a:xfrm>
            <a:off x="1" y="588388"/>
            <a:ext cx="13004802" cy="385810"/>
          </a:xfrm>
          <a:prstGeom prst="rect">
            <a:avLst/>
          </a:prstGeom>
          <a:solidFill>
            <a:srgbClr val="E5E7E7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5" name="Shape 9"/>
          <p:cNvSpPr txBox="1"/>
          <p:nvPr/>
        </p:nvSpPr>
        <p:spPr>
          <a:xfrm>
            <a:off x="165155" y="9031942"/>
            <a:ext cx="1260179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600" b="1">
                <a:solidFill>
                  <a:srgbClr val="A71E03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dirty="0"/>
              <a:t>James Brand</a:t>
            </a:r>
          </a:p>
        </p:txBody>
      </p:sp>
      <p:sp>
        <p:nvSpPr>
          <p:cNvPr id="16" name="Shape 10">
            <a:hlinkClick r:id="" action="ppaction://hlinkshowjump?jump=firstslide"/>
          </p:cNvPr>
          <p:cNvSpPr txBox="1"/>
          <p:nvPr/>
        </p:nvSpPr>
        <p:spPr>
          <a:xfrm>
            <a:off x="152465" y="9406797"/>
            <a:ext cx="1477969" cy="3488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600" b="1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lang="en-GB" b="1" dirty="0" err="1" smtClean="0">
                <a:latin typeface="Times" charset="0"/>
                <a:ea typeface="Times" charset="0"/>
                <a:cs typeface="Times" charset="0"/>
              </a:rPr>
              <a:t>SSoL</a:t>
            </a:r>
            <a:r>
              <a:rPr lang="en-GB" b="1" baseline="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0" lang="en-GB" sz="1600" b="1" i="0" u="none" strike="noStrike" cap="none" spc="0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Times" charset="0"/>
                <a:ea typeface="Times" charset="0"/>
                <a:cs typeface="Times" charset="0"/>
                <a:sym typeface="Times"/>
              </a:rPr>
              <a:t>Kroměříž</a:t>
            </a:r>
            <a:endParaRPr b="1" u="none" dirty="0">
              <a:solidFill>
                <a:schemeClr val="bg1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7" name="Shape 11"/>
          <p:cNvSpPr txBox="1"/>
          <p:nvPr/>
        </p:nvSpPr>
        <p:spPr>
          <a:xfrm>
            <a:off x="11414527" y="9028986"/>
            <a:ext cx="1191032" cy="3488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defRPr sz="1600" b="1">
                <a:solidFill>
                  <a:srgbClr val="A71E03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lang="en-GB" baseline="0" dirty="0" smtClean="0"/>
              <a:t>August 2018</a:t>
            </a:r>
            <a:endParaRPr dirty="0"/>
          </a:p>
        </p:txBody>
      </p:sp>
      <p:sp>
        <p:nvSpPr>
          <p:cNvPr id="18" name="Shape 13"/>
          <p:cNvSpPr/>
          <p:nvPr/>
        </p:nvSpPr>
        <p:spPr>
          <a:xfrm>
            <a:off x="1" y="974199"/>
            <a:ext cx="13004802" cy="1064152"/>
          </a:xfrm>
          <a:prstGeom prst="rect">
            <a:avLst/>
          </a:prstGeom>
          <a:solidFill>
            <a:srgbClr val="F5F7F7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313458" y="9423399"/>
            <a:ext cx="292101" cy="330201"/>
          </a:xfrm>
          <a:prstGeom prst="rect">
            <a:avLst/>
          </a:prstGeom>
        </p:spPr>
        <p:txBody>
          <a:bodyPr lIns="50800" tIns="50800" rIns="50800" bIns="50800"/>
          <a:lstStyle>
            <a:lvl1pPr algn="ctr" defTabSz="584200">
              <a:defRPr sz="14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21" name="Circle"/>
          <p:cNvSpPr/>
          <p:nvPr/>
        </p:nvSpPr>
        <p:spPr>
          <a:xfrm>
            <a:off x="1374631" y="37414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2" name="Circle"/>
          <p:cNvSpPr/>
          <p:nvPr/>
        </p:nvSpPr>
        <p:spPr>
          <a:xfrm>
            <a:off x="1561651" y="374146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Circle"/>
          <p:cNvSpPr/>
          <p:nvPr/>
        </p:nvSpPr>
        <p:spPr>
          <a:xfrm>
            <a:off x="1741940" y="372923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Text"/>
          <p:cNvSpPr txBox="1">
            <a:spLocks noGrp="1"/>
          </p:cNvSpPr>
          <p:nvPr>
            <p:ph type="title"/>
          </p:nvPr>
        </p:nvSpPr>
        <p:spPr>
          <a:xfrm>
            <a:off x="952500" y="1"/>
            <a:ext cx="5334000" cy="4622802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39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952500" y="4762501"/>
            <a:ext cx="5334000" cy="4991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100"/>
            </a:lvl1pPr>
            <a:lvl2pPr marL="0" indent="0" algn="ctr">
              <a:spcBef>
                <a:spcPts val="0"/>
              </a:spcBef>
              <a:buSzTx/>
              <a:buNone/>
              <a:defRPr sz="3100"/>
            </a:lvl2pPr>
            <a:lvl3pPr marL="0" indent="0" algn="ctr">
              <a:spcBef>
                <a:spcPts val="0"/>
              </a:spcBef>
              <a:buSzTx/>
              <a:buNone/>
              <a:defRPr sz="3100"/>
            </a:lvl3pPr>
            <a:lvl4pPr marL="0" indent="0" algn="ctr">
              <a:spcBef>
                <a:spcPts val="0"/>
              </a:spcBef>
              <a:buSzTx/>
              <a:buNone/>
              <a:defRPr sz="3100"/>
            </a:lvl4pPr>
            <a:lvl5pPr marL="0" indent="0" algn="ctr">
              <a:spcBef>
                <a:spcPts val="0"/>
              </a:spcBef>
              <a:buSzTx/>
              <a:buNone/>
              <a:defRPr sz="31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 txBox="1">
            <a:spLocks noGrp="1"/>
          </p:cNvSpPr>
          <p:nvPr>
            <p:ph type="title"/>
          </p:nvPr>
        </p:nvSpPr>
        <p:spPr>
          <a:xfrm>
            <a:off x="952500" y="28954"/>
            <a:ext cx="11099801" cy="2990094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6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5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>
            <a:lvl1pPr marL="342871" indent="-342871">
              <a:spcBef>
                <a:spcPts val="3100"/>
              </a:spcBef>
              <a:defRPr sz="2700"/>
            </a:lvl1pPr>
            <a:lvl2pPr marL="685743" indent="-342871">
              <a:spcBef>
                <a:spcPts val="3100"/>
              </a:spcBef>
              <a:defRPr sz="2700"/>
            </a:lvl2pPr>
            <a:lvl3pPr marL="1028618" indent="-342871">
              <a:spcBef>
                <a:spcPts val="3100"/>
              </a:spcBef>
              <a:defRPr sz="2700"/>
            </a:lvl3pPr>
            <a:lvl4pPr marL="1371488" indent="-342871">
              <a:spcBef>
                <a:spcPts val="3100"/>
              </a:spcBef>
              <a:defRPr sz="2700"/>
            </a:lvl4pPr>
            <a:lvl5pPr marL="1714361" indent="-342871">
              <a:spcBef>
                <a:spcPts val="3100"/>
              </a:spcBef>
              <a:defRPr sz="27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Body Level One…"/>
          <p:cNvSpPr txBox="1">
            <a:spLocks noGrp="1"/>
          </p:cNvSpPr>
          <p:nvPr>
            <p:ph type="body" idx="1"/>
          </p:nvPr>
        </p:nvSpPr>
        <p:spPr>
          <a:xfrm>
            <a:off x="952500" y="1270002"/>
            <a:ext cx="11099801" cy="7213601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952500" y="444500"/>
            <a:ext cx="11099801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952500" y="2603500"/>
            <a:ext cx="11099801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285653" y="8779792"/>
            <a:ext cx="3034454" cy="5207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</p:sldLayoutIdLst>
  <p:transition spd="med"/>
  <p:txStyles>
    <p:titleStyle>
      <a:lvl1pPr marL="0" marR="0" indent="0" algn="ctr" defTabSz="58415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9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1pPr>
      <a:lvl2pPr marL="0" marR="0" indent="0" algn="ctr" defTabSz="58415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9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2pPr>
      <a:lvl3pPr marL="0" marR="0" indent="0" algn="ctr" defTabSz="58415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9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3pPr>
      <a:lvl4pPr marL="0" marR="0" indent="0" algn="ctr" defTabSz="58415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9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4pPr>
      <a:lvl5pPr marL="0" marR="0" indent="0" algn="ctr" defTabSz="58415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9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5pPr>
      <a:lvl6pPr marL="0" marR="0" indent="0" algn="ctr" defTabSz="58415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9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6pPr>
      <a:lvl7pPr marL="0" marR="0" indent="0" algn="ctr" defTabSz="58415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9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7pPr>
      <a:lvl8pPr marL="0" marR="0" indent="0" algn="ctr" defTabSz="58415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9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8pPr>
      <a:lvl9pPr marL="0" marR="0" indent="0" algn="ctr" defTabSz="58415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9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9pPr>
    </p:titleStyle>
    <p:bodyStyle>
      <a:lvl1pPr marL="444464" marR="0" indent="-444464" algn="l" defTabSz="584153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5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1pPr>
      <a:lvl2pPr marL="888928" marR="0" indent="-444464" algn="l" defTabSz="584153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5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2pPr>
      <a:lvl3pPr marL="1333393" marR="0" indent="-444463" algn="l" defTabSz="584153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5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3pPr>
      <a:lvl4pPr marL="1777855" marR="0" indent="-444463" algn="l" defTabSz="584153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5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4pPr>
      <a:lvl5pPr marL="2222319" marR="0" indent="-444463" algn="l" defTabSz="584153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5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5pPr>
      <a:lvl6pPr marL="2666783" marR="0" indent="-444463" algn="l" defTabSz="584153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5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6pPr>
      <a:lvl7pPr marL="3111248" marR="0" indent="-444463" algn="l" defTabSz="584153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5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7pPr>
      <a:lvl8pPr marL="3555712" marR="0" indent="-444463" algn="l" defTabSz="584153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5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8pPr>
      <a:lvl9pPr marL="4000177" marR="0" indent="-444463" algn="l" defTabSz="584153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5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9pPr>
    </p:bodyStyle>
    <p:otherStyle>
      <a:lvl1pPr marL="0" marR="0" indent="0" algn="r" defTabSz="58408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1pPr>
      <a:lvl2pPr marL="0" marR="0" indent="0" algn="r" defTabSz="58408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2pPr>
      <a:lvl3pPr marL="0" marR="0" indent="0" algn="r" defTabSz="58408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3pPr>
      <a:lvl4pPr marL="0" marR="0" indent="0" algn="r" defTabSz="58408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4pPr>
      <a:lvl5pPr marL="0" marR="0" indent="0" algn="r" defTabSz="58408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5pPr>
      <a:lvl6pPr marL="0" marR="0" indent="0" algn="r" defTabSz="58408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6pPr>
      <a:lvl7pPr marL="0" marR="0" indent="0" algn="r" defTabSz="58408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7pPr>
      <a:lvl8pPr marL="0" marR="0" indent="0" algn="r" defTabSz="58408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8pPr>
      <a:lvl9pPr marL="0" marR="0" indent="0" algn="r" defTabSz="58408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31.xml"/><Relationship Id="rId4" Type="http://schemas.openxmlformats.org/officeDocument/2006/relationships/image" Target="../media/image12.tiff"/><Relationship Id="rId1" Type="http://schemas.openxmlformats.org/officeDocument/2006/relationships/slideLayout" Target="../slideLayouts/slideLayout1.xml"/><Relationship Id="rId2" Type="http://schemas.openxmlformats.org/officeDocument/2006/relationships/slide" Target="slide2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31.xml"/><Relationship Id="rId4" Type="http://schemas.openxmlformats.org/officeDocument/2006/relationships/image" Target="../media/image13.jpeg"/><Relationship Id="rId5" Type="http://schemas.microsoft.com/office/2007/relationships/hdphoto" Target="../media/hdphoto1.wdp"/><Relationship Id="rId1" Type="http://schemas.openxmlformats.org/officeDocument/2006/relationships/slideLayout" Target="../slideLayouts/slideLayout1.xml"/><Relationship Id="rId2" Type="http://schemas.openxmlformats.org/officeDocument/2006/relationships/slide" Target="slide2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27.xml"/><Relationship Id="rId4" Type="http://schemas.openxmlformats.org/officeDocument/2006/relationships/slide" Target="slide31.xml"/><Relationship Id="rId5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27.xml"/><Relationship Id="rId4" Type="http://schemas.openxmlformats.org/officeDocument/2006/relationships/slide" Target="slide31.xm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27.xml"/><Relationship Id="rId4" Type="http://schemas.openxmlformats.org/officeDocument/2006/relationships/slide" Target="slide31.xm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27.xml"/><Relationship Id="rId4" Type="http://schemas.openxmlformats.org/officeDocument/2006/relationships/slide" Target="slide31.xm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27.xml"/><Relationship Id="rId4" Type="http://schemas.openxmlformats.org/officeDocument/2006/relationships/slide" Target="slide31.xm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27.xml"/><Relationship Id="rId4" Type="http://schemas.openxmlformats.org/officeDocument/2006/relationships/slide" Target="slide31.xm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" Target="slide27.xml"/><Relationship Id="rId4" Type="http://schemas.openxmlformats.org/officeDocument/2006/relationships/slide" Target="slide31.xml"/><Relationship Id="rId5" Type="http://schemas.openxmlformats.org/officeDocument/2006/relationships/image" Target="../media/image15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" Target="slide27.xml"/><Relationship Id="rId4" Type="http://schemas.openxmlformats.org/officeDocument/2006/relationships/slide" Target="slide31.xml"/><Relationship Id="rId5" Type="http://schemas.openxmlformats.org/officeDocument/2006/relationships/image" Target="../media/image16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" Target="slide27.xml"/><Relationship Id="rId3" Type="http://schemas.openxmlformats.org/officeDocument/2006/relationships/slide" Target="slide3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" Target="slide27.xml"/><Relationship Id="rId4" Type="http://schemas.openxmlformats.org/officeDocument/2006/relationships/slide" Target="slide31.xml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19.png"/><Relationship Id="rId8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" Target="slide27.xml"/><Relationship Id="rId4" Type="http://schemas.openxmlformats.org/officeDocument/2006/relationships/slide" Target="slide31.xml"/><Relationship Id="rId5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" Target="slide27.xml"/><Relationship Id="rId4" Type="http://schemas.openxmlformats.org/officeDocument/2006/relationships/slide" Target="slide31.xml"/><Relationship Id="rId5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" Target="slide27.xml"/><Relationship Id="rId4" Type="http://schemas.openxmlformats.org/officeDocument/2006/relationships/slide" Target="slide31.xml"/><Relationship Id="rId5" Type="http://schemas.openxmlformats.org/officeDocument/2006/relationships/image" Target="../media/image23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" Target="slide27.xml"/><Relationship Id="rId4" Type="http://schemas.openxmlformats.org/officeDocument/2006/relationships/slide" Target="slide31.xml"/><Relationship Id="rId5" Type="http://schemas.openxmlformats.org/officeDocument/2006/relationships/image" Target="../media/image24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" Target="slide27.xml"/><Relationship Id="rId4" Type="http://schemas.openxmlformats.org/officeDocument/2006/relationships/slide" Target="slide31.xml"/><Relationship Id="rId5" Type="http://schemas.openxmlformats.org/officeDocument/2006/relationships/image" Target="../media/image25.jpe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" Target="slide27.xml"/><Relationship Id="rId4" Type="http://schemas.openxmlformats.org/officeDocument/2006/relationships/slide" Target="slide31.xml"/><Relationship Id="rId5" Type="http://schemas.openxmlformats.org/officeDocument/2006/relationships/image" Target="../media/image26.tif"/><Relationship Id="rId6" Type="http://schemas.openxmlformats.org/officeDocument/2006/relationships/image" Target="../media/image27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4" Type="http://schemas.openxmlformats.org/officeDocument/2006/relationships/slide" Target="slide27.xml"/><Relationship Id="rId5" Type="http://schemas.openxmlformats.org/officeDocument/2006/relationships/slide" Target="slide31.xm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" Target="slide27.xml"/><Relationship Id="rId4" Type="http://schemas.openxmlformats.org/officeDocument/2006/relationships/slide" Target="slide31.xml"/><Relationship Id="rId5" Type="http://schemas.openxmlformats.org/officeDocument/2006/relationships/image" Target="../media/image29.tif"/><Relationship Id="rId6" Type="http://schemas.openxmlformats.org/officeDocument/2006/relationships/image" Target="../media/image30.ti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" Target="slide27.xml"/><Relationship Id="rId4" Type="http://schemas.openxmlformats.org/officeDocument/2006/relationships/slide" Target="slide31.xml"/><Relationship Id="rId5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"/><Relationship Id="rId4" Type="http://schemas.openxmlformats.org/officeDocument/2006/relationships/slide" Target="slide27.xml"/><Relationship Id="rId5" Type="http://schemas.openxmlformats.org/officeDocument/2006/relationships/slide" Target="slide31.xm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" Target="slide27.xml"/><Relationship Id="rId4" Type="http://schemas.openxmlformats.org/officeDocument/2006/relationships/slide" Target="slide31.xml"/><Relationship Id="rId5" Type="http://schemas.openxmlformats.org/officeDocument/2006/relationships/image" Target="../media/image32.jpe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" Target="slide27.xml"/><Relationship Id="rId4" Type="http://schemas.openxmlformats.org/officeDocument/2006/relationships/slide" Target="slide31.xml"/><Relationship Id="rId5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" Target="slide27.xml"/><Relationship Id="rId4" Type="http://schemas.openxmlformats.org/officeDocument/2006/relationships/slide" Target="slide31.xml"/><Relationship Id="rId5" Type="http://schemas.openxmlformats.org/officeDocument/2006/relationships/image" Target="../media/image34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" Target="slide27.xml"/><Relationship Id="rId4" Type="http://schemas.openxmlformats.org/officeDocument/2006/relationships/slide" Target="slide31.xm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5.tif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27.xml"/><Relationship Id="rId4" Type="http://schemas.openxmlformats.org/officeDocument/2006/relationships/slide" Target="slide31.xml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27.xml"/><Relationship Id="rId4" Type="http://schemas.openxmlformats.org/officeDocument/2006/relationships/slide" Target="slide31.xml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4" Type="http://schemas.openxmlformats.org/officeDocument/2006/relationships/slide" Target="slide27.xml"/><Relationship Id="rId5" Type="http://schemas.openxmlformats.org/officeDocument/2006/relationships/slide" Target="slide31.xm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27.xml"/><Relationship Id="rId4" Type="http://schemas.openxmlformats.org/officeDocument/2006/relationships/slide" Target="slide31.xml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4" Type="http://schemas.openxmlformats.org/officeDocument/2006/relationships/slide" Target="slide27.xml"/><Relationship Id="rId5" Type="http://schemas.openxmlformats.org/officeDocument/2006/relationships/slide" Target="slide31.xml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31.xml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2" Type="http://schemas.openxmlformats.org/officeDocument/2006/relationships/slide" Target="slide2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50"/>
          <p:cNvSpPr txBox="1"/>
          <p:nvPr/>
        </p:nvSpPr>
        <p:spPr>
          <a:xfrm>
            <a:off x="203200" y="3198177"/>
            <a:ext cx="12402358" cy="11079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marR="5670" defTabSz="457200">
              <a:defRPr>
                <a:solidFill>
                  <a:srgbClr val="C00000"/>
                </a:solidFill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US" dirty="0">
                <a:sym typeface="CMU Serif"/>
              </a:rPr>
              <a:t>Experimental </a:t>
            </a:r>
            <a:r>
              <a:rPr lang="en-US" dirty="0" err="1">
                <a:sym typeface="CMU Serif"/>
              </a:rPr>
              <a:t>diachronics</a:t>
            </a:r>
            <a:r>
              <a:rPr lang="en-US" dirty="0">
                <a:sym typeface="CMU Serif"/>
              </a:rPr>
              <a:t>: Investigating language change and evolution in the </a:t>
            </a:r>
            <a:r>
              <a:rPr lang="en-US" dirty="0" smtClean="0">
                <a:sym typeface="CMU Serif"/>
              </a:rPr>
              <a:t>lab</a:t>
            </a:r>
            <a:endParaRPr lang="en-US" dirty="0">
              <a:sym typeface="CMU Serif"/>
            </a:endParaRPr>
          </a:p>
        </p:txBody>
      </p:sp>
      <p:sp>
        <p:nvSpPr>
          <p:cNvPr id="112" name="Shape 51"/>
          <p:cNvSpPr txBox="1"/>
          <p:nvPr/>
        </p:nvSpPr>
        <p:spPr>
          <a:xfrm>
            <a:off x="203200" y="4861873"/>
            <a:ext cx="12402358" cy="1422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700">
                <a:latin typeface="CMU Serif"/>
                <a:ea typeface="CMU Serif"/>
                <a:cs typeface="CMU Serif"/>
                <a:sym typeface="CMU Serif"/>
              </a:defRPr>
            </a:pPr>
            <a:r>
              <a:rPr dirty="0"/>
              <a:t>James Brand</a:t>
            </a:r>
          </a:p>
          <a:p>
            <a:pPr>
              <a:defRPr sz="2700">
                <a:latin typeface="CMU Serif"/>
                <a:ea typeface="CMU Serif"/>
                <a:cs typeface="CMU Serif"/>
                <a:sym typeface="CMU Serif"/>
              </a:defRPr>
            </a:pPr>
            <a:endParaRPr dirty="0"/>
          </a:p>
          <a:p>
            <a:pPr>
              <a:defRPr sz="25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j.brand@lancaster.ac.uk</a:t>
            </a:r>
          </a:p>
        </p:txBody>
      </p:sp>
      <p:pic>
        <p:nvPicPr>
          <p:cNvPr id="113" name="Picture 1" descr="Picture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502402" y="6895447"/>
            <a:ext cx="3048001" cy="1882777"/>
          </a:xfrm>
          <a:prstGeom prst="rect">
            <a:avLst/>
          </a:prstGeom>
          <a:ln w="12700">
            <a:miter lim="400000"/>
          </a:ln>
        </p:spPr>
      </p:pic>
      <p:sp>
        <p:nvSpPr>
          <p:cNvPr id="114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pic>
        <p:nvPicPr>
          <p:cNvPr id="115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0353" y="7212787"/>
            <a:ext cx="2904145" cy="1248098"/>
          </a:xfrm>
          <a:prstGeom prst="rect">
            <a:avLst/>
          </a:prstGeom>
          <a:ln w="12700">
            <a:miter lim="400000"/>
          </a:ln>
        </p:spPr>
      </p:pic>
      <p:sp>
        <p:nvSpPr>
          <p:cNvPr id="116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10</a:t>
            </a:fld>
            <a:endParaRPr/>
          </a:p>
        </p:txBody>
      </p:sp>
      <p:sp>
        <p:nvSpPr>
          <p:cNvPr id="28" name="Shape 56"/>
          <p:cNvSpPr txBox="1"/>
          <p:nvPr/>
        </p:nvSpPr>
        <p:spPr>
          <a:xfrm>
            <a:off x="224261" y="1164674"/>
            <a:ext cx="6593152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How to study language evolution</a:t>
            </a:r>
            <a:endParaRPr dirty="0"/>
          </a:p>
        </p:txBody>
      </p:sp>
      <p:sp>
        <p:nvSpPr>
          <p:cNvPr id="25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6" name="Circle">
            <a:hlinkClick r:id="rId2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9" name="çç">
            <a:hlinkClick r:id="rId3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0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1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2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3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4" name="Circle">
            <a:hlinkClick r:id="rId2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5" name="çç">
            <a:hlinkClick r:id="rId3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6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7" name="Shape 14"/>
          <p:cNvSpPr txBox="1"/>
          <p:nvPr/>
        </p:nvSpPr>
        <p:spPr>
          <a:xfrm>
            <a:off x="265096" y="13743"/>
            <a:ext cx="719749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lang="en-GB" dirty="0" smtClean="0"/>
              <a:t>Methods</a:t>
            </a:r>
            <a:endParaRPr dirty="0"/>
          </a:p>
        </p:txBody>
      </p:sp>
      <p:sp>
        <p:nvSpPr>
          <p:cNvPr id="19" name="TextBox 18"/>
          <p:cNvSpPr txBox="1"/>
          <p:nvPr/>
        </p:nvSpPr>
        <p:spPr>
          <a:xfrm>
            <a:off x="184189" y="8566414"/>
            <a:ext cx="12392411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latinLnBrk="1"/>
            <a:r>
              <a:rPr lang="en-US" sz="2000" dirty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https://</a:t>
            </a:r>
            <a:r>
              <a:rPr lang="en-US" sz="2000" dirty="0" err="1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startlediguana.files.wordpress.com</a:t>
            </a:r>
            <a:r>
              <a:rPr lang="en-US" sz="2000" dirty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/2013/10/</a:t>
            </a:r>
            <a:r>
              <a:rPr lang="en-US" sz="2000" dirty="0" err="1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boule_skulls.gif</a:t>
            </a:r>
            <a:endParaRPr lang="en-US" sz="2000" dirty="0">
              <a:solidFill>
                <a:srgbClr val="0000FF"/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8310" y="2946705"/>
            <a:ext cx="10568183" cy="4394690"/>
          </a:xfrm>
          <a:prstGeom prst="rect">
            <a:avLst/>
          </a:prstGeom>
        </p:spPr>
      </p:pic>
      <p:sp>
        <p:nvSpPr>
          <p:cNvPr id="27" name="çç">
            <a:hlinkClick r:id="rId3" action="ppaction://hlinksldjump"/>
          </p:cNvPr>
          <p:cNvSpPr/>
          <p:nvPr/>
        </p:nvSpPr>
        <p:spPr>
          <a:xfrm>
            <a:off x="443296" y="334045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8" name="çç">
            <a:hlinkClick r:id="rId3" action="ppaction://hlinksldjump"/>
          </p:cNvPr>
          <p:cNvSpPr/>
          <p:nvPr/>
        </p:nvSpPr>
        <p:spPr>
          <a:xfrm>
            <a:off x="623856" y="334044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9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2" name="Shape 56"/>
          <p:cNvSpPr txBox="1"/>
          <p:nvPr/>
        </p:nvSpPr>
        <p:spPr>
          <a:xfrm>
            <a:off x="184189" y="615349"/>
            <a:ext cx="2665794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Experimental </a:t>
            </a:r>
            <a:r>
              <a:rPr lang="en-GB" dirty="0" err="1" smtClean="0"/>
              <a:t>diachronics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2553264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11</a:t>
            </a:fld>
            <a:endParaRPr/>
          </a:p>
        </p:txBody>
      </p:sp>
      <p:sp>
        <p:nvSpPr>
          <p:cNvPr id="25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6" name="Circle">
            <a:hlinkClick r:id="rId2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9" name="çç">
            <a:hlinkClick r:id="rId3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0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1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2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3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4" name="Circle">
            <a:hlinkClick r:id="rId2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5" name="çç">
            <a:hlinkClick r:id="rId3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6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" name="TextBox 18"/>
          <p:cNvSpPr txBox="1"/>
          <p:nvPr/>
        </p:nvSpPr>
        <p:spPr>
          <a:xfrm>
            <a:off x="224261" y="8566414"/>
            <a:ext cx="12352339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latinLnBrk="1"/>
            <a:r>
              <a:rPr lang="en-US" sz="2000" dirty="0" err="1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Basalla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 (1988)</a:t>
            </a:r>
            <a:endParaRPr lang="en-US" sz="2000" dirty="0">
              <a:solidFill>
                <a:srgbClr val="0000FF"/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5095" y="3676962"/>
            <a:ext cx="12262759" cy="2656931"/>
          </a:xfrm>
          <a:prstGeom prst="rect">
            <a:avLst/>
          </a:prstGeom>
        </p:spPr>
      </p:pic>
      <p:sp>
        <p:nvSpPr>
          <p:cNvPr id="21" name="Shape 14"/>
          <p:cNvSpPr txBox="1"/>
          <p:nvPr/>
        </p:nvSpPr>
        <p:spPr>
          <a:xfrm>
            <a:off x="265096" y="13743"/>
            <a:ext cx="719749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lang="en-GB" dirty="0" smtClean="0"/>
              <a:t>Methods</a:t>
            </a:r>
            <a:endParaRPr dirty="0"/>
          </a:p>
        </p:txBody>
      </p:sp>
      <p:sp>
        <p:nvSpPr>
          <p:cNvPr id="23" name="Shape 56"/>
          <p:cNvSpPr txBox="1"/>
          <p:nvPr/>
        </p:nvSpPr>
        <p:spPr>
          <a:xfrm>
            <a:off x="224261" y="1164674"/>
            <a:ext cx="6593152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How to study language evolution</a:t>
            </a:r>
            <a:endParaRPr dirty="0"/>
          </a:p>
        </p:txBody>
      </p:sp>
      <p:sp>
        <p:nvSpPr>
          <p:cNvPr id="39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2" name="Shape 56"/>
          <p:cNvSpPr txBox="1"/>
          <p:nvPr/>
        </p:nvSpPr>
        <p:spPr>
          <a:xfrm>
            <a:off x="184189" y="615349"/>
            <a:ext cx="2665794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Experimental </a:t>
            </a:r>
            <a:r>
              <a:rPr lang="en-GB" dirty="0" err="1" smtClean="0"/>
              <a:t>diachronics</a:t>
            </a:r>
            <a:endParaRPr dirty="0"/>
          </a:p>
        </p:txBody>
      </p:sp>
      <p:sp>
        <p:nvSpPr>
          <p:cNvPr id="24" name="çç">
            <a:hlinkClick r:id="rId3" action="ppaction://hlinksldjump"/>
          </p:cNvPr>
          <p:cNvSpPr/>
          <p:nvPr/>
        </p:nvSpPr>
        <p:spPr>
          <a:xfrm>
            <a:off x="443296" y="334045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8" name="çç">
            <a:hlinkClick r:id="rId3" action="ppaction://hlinksldjump"/>
          </p:cNvPr>
          <p:cNvSpPr/>
          <p:nvPr/>
        </p:nvSpPr>
        <p:spPr>
          <a:xfrm>
            <a:off x="623856" y="334044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5056294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12</a:t>
            </a:fld>
            <a:endParaRPr/>
          </a:p>
        </p:txBody>
      </p:sp>
      <p:sp>
        <p:nvSpPr>
          <p:cNvPr id="25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6" name="Circle">
            <a:hlinkClick r:id="rId3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9" name="çç">
            <a:hlinkClick r:id="rId4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0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1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2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3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4" name="Circle">
            <a:hlinkClick r:id="rId3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5" name="çç">
            <a:hlinkClick r:id="rId4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6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449" y="2360138"/>
            <a:ext cx="12013906" cy="5706027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224261" y="8566414"/>
            <a:ext cx="12352339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latinLnBrk="1"/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Christiansen &amp; </a:t>
            </a:r>
            <a:r>
              <a:rPr lang="en-US" sz="2000" dirty="0" err="1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Chater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 (2008)</a:t>
            </a:r>
            <a:endParaRPr lang="en-US" sz="2000" dirty="0">
              <a:solidFill>
                <a:srgbClr val="0000FF"/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  <p:sp>
        <p:nvSpPr>
          <p:cNvPr id="21" name="Shape 14"/>
          <p:cNvSpPr txBox="1"/>
          <p:nvPr/>
        </p:nvSpPr>
        <p:spPr>
          <a:xfrm>
            <a:off x="265096" y="13743"/>
            <a:ext cx="719749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lang="en-GB" dirty="0" smtClean="0"/>
              <a:t>Methods</a:t>
            </a:r>
            <a:endParaRPr dirty="0"/>
          </a:p>
        </p:txBody>
      </p:sp>
      <p:sp>
        <p:nvSpPr>
          <p:cNvPr id="23" name="Shape 56"/>
          <p:cNvSpPr txBox="1"/>
          <p:nvPr/>
        </p:nvSpPr>
        <p:spPr>
          <a:xfrm>
            <a:off x="224261" y="1164674"/>
            <a:ext cx="6593152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How to study language evolution</a:t>
            </a:r>
            <a:endParaRPr dirty="0"/>
          </a:p>
        </p:txBody>
      </p:sp>
      <p:sp>
        <p:nvSpPr>
          <p:cNvPr id="39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2" name="Shape 56"/>
          <p:cNvSpPr txBox="1"/>
          <p:nvPr/>
        </p:nvSpPr>
        <p:spPr>
          <a:xfrm>
            <a:off x="184189" y="615349"/>
            <a:ext cx="2665794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Experimental </a:t>
            </a:r>
            <a:r>
              <a:rPr lang="en-GB" dirty="0" err="1" smtClean="0"/>
              <a:t>diachronics</a:t>
            </a:r>
            <a:endParaRPr dirty="0"/>
          </a:p>
        </p:txBody>
      </p:sp>
      <p:sp>
        <p:nvSpPr>
          <p:cNvPr id="24" name="çç">
            <a:hlinkClick r:id="rId4" action="ppaction://hlinksldjump"/>
          </p:cNvPr>
          <p:cNvSpPr/>
          <p:nvPr/>
        </p:nvSpPr>
        <p:spPr>
          <a:xfrm>
            <a:off x="443296" y="334045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8" name="çç">
            <a:hlinkClick r:id="rId4" action="ppaction://hlinksldjump"/>
          </p:cNvPr>
          <p:cNvSpPr/>
          <p:nvPr/>
        </p:nvSpPr>
        <p:spPr>
          <a:xfrm>
            <a:off x="623856" y="334044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816790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13</a:t>
            </a:fld>
            <a:endParaRPr/>
          </a:p>
        </p:txBody>
      </p:sp>
      <p:sp>
        <p:nvSpPr>
          <p:cNvPr id="25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6" name="Circle">
            <a:hlinkClick r:id="rId3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9" name="çç">
            <a:hlinkClick r:id="rId4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0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1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2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3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4" name="Circle">
            <a:hlinkClick r:id="rId3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5" name="çç">
            <a:hlinkClick r:id="rId4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6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8" name="Shape 14"/>
          <p:cNvSpPr txBox="1"/>
          <p:nvPr/>
        </p:nvSpPr>
        <p:spPr>
          <a:xfrm>
            <a:off x="265096" y="13743"/>
            <a:ext cx="719749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lang="en-GB" dirty="0" smtClean="0"/>
              <a:t>Methods</a:t>
            </a:r>
            <a:endParaRPr dirty="0"/>
          </a:p>
        </p:txBody>
      </p:sp>
      <p:sp>
        <p:nvSpPr>
          <p:cNvPr id="19" name="Shape 56"/>
          <p:cNvSpPr txBox="1"/>
          <p:nvPr/>
        </p:nvSpPr>
        <p:spPr>
          <a:xfrm>
            <a:off x="224261" y="1164674"/>
            <a:ext cx="6593152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How to study language evolution</a:t>
            </a:r>
            <a:endParaRPr dirty="0"/>
          </a:p>
        </p:txBody>
      </p:sp>
      <p:sp>
        <p:nvSpPr>
          <p:cNvPr id="22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Shape 56"/>
          <p:cNvSpPr txBox="1"/>
          <p:nvPr/>
        </p:nvSpPr>
        <p:spPr>
          <a:xfrm>
            <a:off x="184189" y="615349"/>
            <a:ext cx="2665794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Experimental </a:t>
            </a:r>
            <a:r>
              <a:rPr lang="en-GB" dirty="0" err="1" smtClean="0"/>
              <a:t>diachronics</a:t>
            </a:r>
            <a:endParaRPr dirty="0"/>
          </a:p>
        </p:txBody>
      </p:sp>
      <p:sp>
        <p:nvSpPr>
          <p:cNvPr id="24" name="çç">
            <a:hlinkClick r:id="rId4" action="ppaction://hlinksldjump"/>
          </p:cNvPr>
          <p:cNvSpPr/>
          <p:nvPr/>
        </p:nvSpPr>
        <p:spPr>
          <a:xfrm>
            <a:off x="443296" y="334045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7" name="çç">
            <a:hlinkClick r:id="rId4" action="ppaction://hlinksldjump"/>
          </p:cNvPr>
          <p:cNvSpPr/>
          <p:nvPr/>
        </p:nvSpPr>
        <p:spPr>
          <a:xfrm>
            <a:off x="623856" y="334044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6835359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14</a:t>
            </a:fld>
            <a:endParaRPr/>
          </a:p>
        </p:txBody>
      </p:sp>
      <p:sp>
        <p:nvSpPr>
          <p:cNvPr id="25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6" name="Circle">
            <a:hlinkClick r:id="rId3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9" name="çç">
            <a:hlinkClick r:id="rId4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0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1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2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3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4" name="Circle">
            <a:hlinkClick r:id="rId3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5" name="çç">
            <a:hlinkClick r:id="rId4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6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44" name="TextBox 43"/>
          <p:cNvSpPr txBox="1"/>
          <p:nvPr/>
        </p:nvSpPr>
        <p:spPr>
          <a:xfrm>
            <a:off x="224261" y="4303931"/>
            <a:ext cx="12311505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08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9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1</a:t>
            </a:r>
            <a:r>
              <a:rPr kumimoji="0" lang="en-US" sz="96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 8 5 0 3 7 6 2 4 9</a:t>
            </a:r>
            <a:endParaRPr kumimoji="0" lang="en-US" sz="9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sp>
        <p:nvSpPr>
          <p:cNvPr id="20" name="Shape 14"/>
          <p:cNvSpPr txBox="1"/>
          <p:nvPr/>
        </p:nvSpPr>
        <p:spPr>
          <a:xfrm>
            <a:off x="265096" y="13743"/>
            <a:ext cx="719749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lang="en-GB" dirty="0" smtClean="0"/>
              <a:t>Methods</a:t>
            </a:r>
            <a:endParaRPr dirty="0"/>
          </a:p>
        </p:txBody>
      </p:sp>
      <p:sp>
        <p:nvSpPr>
          <p:cNvPr id="21" name="Shape 56"/>
          <p:cNvSpPr txBox="1"/>
          <p:nvPr/>
        </p:nvSpPr>
        <p:spPr>
          <a:xfrm>
            <a:off x="224261" y="1164674"/>
            <a:ext cx="6593152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How to study language evolution</a:t>
            </a:r>
            <a:endParaRPr dirty="0"/>
          </a:p>
        </p:txBody>
      </p:sp>
      <p:sp>
        <p:nvSpPr>
          <p:cNvPr id="27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4" name="Shape 56"/>
          <p:cNvSpPr txBox="1"/>
          <p:nvPr/>
        </p:nvSpPr>
        <p:spPr>
          <a:xfrm>
            <a:off x="184189" y="615349"/>
            <a:ext cx="2665794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Experimental </a:t>
            </a:r>
            <a:r>
              <a:rPr lang="en-GB" dirty="0" err="1" smtClean="0"/>
              <a:t>diachronics</a:t>
            </a:r>
            <a:endParaRPr dirty="0"/>
          </a:p>
        </p:txBody>
      </p:sp>
      <p:sp>
        <p:nvSpPr>
          <p:cNvPr id="28" name="çç">
            <a:hlinkClick r:id="rId4" action="ppaction://hlinksldjump"/>
          </p:cNvPr>
          <p:cNvSpPr/>
          <p:nvPr/>
        </p:nvSpPr>
        <p:spPr>
          <a:xfrm>
            <a:off x="443296" y="334045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7" name="çç">
            <a:hlinkClick r:id="rId4" action="ppaction://hlinksldjump"/>
          </p:cNvPr>
          <p:cNvSpPr/>
          <p:nvPr/>
        </p:nvSpPr>
        <p:spPr>
          <a:xfrm>
            <a:off x="623856" y="334044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8653443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15</a:t>
            </a:fld>
            <a:endParaRPr/>
          </a:p>
        </p:txBody>
      </p:sp>
      <p:sp>
        <p:nvSpPr>
          <p:cNvPr id="25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6" name="Circle">
            <a:hlinkClick r:id="rId3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9" name="çç">
            <a:hlinkClick r:id="rId4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0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1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2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3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4" name="Circle">
            <a:hlinkClick r:id="rId3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5" name="çç">
            <a:hlinkClick r:id="rId4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6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8" name="Shape 14"/>
          <p:cNvSpPr txBox="1"/>
          <p:nvPr/>
        </p:nvSpPr>
        <p:spPr>
          <a:xfrm>
            <a:off x="265096" y="13743"/>
            <a:ext cx="719749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lang="en-GB" dirty="0" smtClean="0"/>
              <a:t>Methods</a:t>
            </a:r>
            <a:endParaRPr dirty="0"/>
          </a:p>
        </p:txBody>
      </p:sp>
      <p:sp>
        <p:nvSpPr>
          <p:cNvPr id="19" name="Shape 56"/>
          <p:cNvSpPr txBox="1"/>
          <p:nvPr/>
        </p:nvSpPr>
        <p:spPr>
          <a:xfrm>
            <a:off x="224261" y="1164674"/>
            <a:ext cx="6593152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How to study language evolution</a:t>
            </a:r>
            <a:endParaRPr dirty="0"/>
          </a:p>
        </p:txBody>
      </p:sp>
      <p:sp>
        <p:nvSpPr>
          <p:cNvPr id="22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Shape 56"/>
          <p:cNvSpPr txBox="1"/>
          <p:nvPr/>
        </p:nvSpPr>
        <p:spPr>
          <a:xfrm>
            <a:off x="184189" y="615349"/>
            <a:ext cx="2665794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Experimental </a:t>
            </a:r>
            <a:r>
              <a:rPr lang="en-GB" dirty="0" err="1" smtClean="0"/>
              <a:t>diachronics</a:t>
            </a:r>
            <a:endParaRPr dirty="0"/>
          </a:p>
        </p:txBody>
      </p:sp>
      <p:sp>
        <p:nvSpPr>
          <p:cNvPr id="24" name="çç">
            <a:hlinkClick r:id="rId4" action="ppaction://hlinksldjump"/>
          </p:cNvPr>
          <p:cNvSpPr/>
          <p:nvPr/>
        </p:nvSpPr>
        <p:spPr>
          <a:xfrm>
            <a:off x="443296" y="334045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7" name="çç">
            <a:hlinkClick r:id="rId4" action="ppaction://hlinksldjump"/>
          </p:cNvPr>
          <p:cNvSpPr/>
          <p:nvPr/>
        </p:nvSpPr>
        <p:spPr>
          <a:xfrm>
            <a:off x="623856" y="334044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4260762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16</a:t>
            </a:fld>
            <a:endParaRPr/>
          </a:p>
        </p:txBody>
      </p:sp>
      <p:sp>
        <p:nvSpPr>
          <p:cNvPr id="25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6" name="Circle">
            <a:hlinkClick r:id="rId3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9" name="çç">
            <a:hlinkClick r:id="rId4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0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1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2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3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4" name="Circle">
            <a:hlinkClick r:id="rId3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5" name="çç">
            <a:hlinkClick r:id="rId4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6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44" name="TextBox 43"/>
          <p:cNvSpPr txBox="1"/>
          <p:nvPr/>
        </p:nvSpPr>
        <p:spPr>
          <a:xfrm>
            <a:off x="224261" y="4303931"/>
            <a:ext cx="12311505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08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9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0</a:t>
            </a:r>
            <a:r>
              <a:rPr kumimoji="0" lang="en-US" sz="96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 1 2 3 4 5 6 7 8 9</a:t>
            </a:r>
            <a:endParaRPr kumimoji="0" lang="en-US" sz="9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sp>
        <p:nvSpPr>
          <p:cNvPr id="19" name="Shape 14"/>
          <p:cNvSpPr txBox="1"/>
          <p:nvPr/>
        </p:nvSpPr>
        <p:spPr>
          <a:xfrm>
            <a:off x="265096" y="13743"/>
            <a:ext cx="719749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lang="en-GB" dirty="0" smtClean="0"/>
              <a:t>Methods</a:t>
            </a:r>
            <a:endParaRPr dirty="0"/>
          </a:p>
        </p:txBody>
      </p:sp>
      <p:sp>
        <p:nvSpPr>
          <p:cNvPr id="20" name="Shape 56"/>
          <p:cNvSpPr txBox="1"/>
          <p:nvPr/>
        </p:nvSpPr>
        <p:spPr>
          <a:xfrm>
            <a:off x="224261" y="1164674"/>
            <a:ext cx="6593152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How to study language evolution</a:t>
            </a:r>
            <a:endParaRPr dirty="0"/>
          </a:p>
        </p:txBody>
      </p:sp>
      <p:sp>
        <p:nvSpPr>
          <p:cNvPr id="23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4" name="Shape 56"/>
          <p:cNvSpPr txBox="1"/>
          <p:nvPr/>
        </p:nvSpPr>
        <p:spPr>
          <a:xfrm>
            <a:off x="184189" y="615349"/>
            <a:ext cx="2665794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Experimental </a:t>
            </a:r>
            <a:r>
              <a:rPr lang="en-GB" dirty="0" err="1" smtClean="0"/>
              <a:t>diachronics</a:t>
            </a:r>
            <a:endParaRPr dirty="0"/>
          </a:p>
        </p:txBody>
      </p:sp>
      <p:sp>
        <p:nvSpPr>
          <p:cNvPr id="27" name="çç">
            <a:hlinkClick r:id="rId4" action="ppaction://hlinksldjump"/>
          </p:cNvPr>
          <p:cNvSpPr/>
          <p:nvPr/>
        </p:nvSpPr>
        <p:spPr>
          <a:xfrm>
            <a:off x="443296" y="334045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8" name="çç">
            <a:hlinkClick r:id="rId4" action="ppaction://hlinksldjump"/>
          </p:cNvPr>
          <p:cNvSpPr/>
          <p:nvPr/>
        </p:nvSpPr>
        <p:spPr>
          <a:xfrm>
            <a:off x="623856" y="334044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19014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17</a:t>
            </a:fld>
            <a:endParaRPr/>
          </a:p>
        </p:txBody>
      </p:sp>
      <p:sp>
        <p:nvSpPr>
          <p:cNvPr id="25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6" name="Circle">
            <a:hlinkClick r:id="rId3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9" name="çç">
            <a:hlinkClick r:id="rId4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0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1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2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3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4" name="Circle">
            <a:hlinkClick r:id="rId3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5" name="çç">
            <a:hlinkClick r:id="rId4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6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8" name="Shape 14"/>
          <p:cNvSpPr txBox="1"/>
          <p:nvPr/>
        </p:nvSpPr>
        <p:spPr>
          <a:xfrm>
            <a:off x="265096" y="13743"/>
            <a:ext cx="719749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lang="en-GB" dirty="0" smtClean="0"/>
              <a:t>Methods</a:t>
            </a:r>
            <a:endParaRPr dirty="0"/>
          </a:p>
        </p:txBody>
      </p:sp>
      <p:sp>
        <p:nvSpPr>
          <p:cNvPr id="19" name="Shape 56"/>
          <p:cNvSpPr txBox="1"/>
          <p:nvPr/>
        </p:nvSpPr>
        <p:spPr>
          <a:xfrm>
            <a:off x="224261" y="1164674"/>
            <a:ext cx="6593152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How to study language evolution</a:t>
            </a:r>
            <a:endParaRPr dirty="0"/>
          </a:p>
        </p:txBody>
      </p:sp>
      <p:sp>
        <p:nvSpPr>
          <p:cNvPr id="22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Shape 56"/>
          <p:cNvSpPr txBox="1"/>
          <p:nvPr/>
        </p:nvSpPr>
        <p:spPr>
          <a:xfrm>
            <a:off x="184189" y="615349"/>
            <a:ext cx="2665794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Experimental </a:t>
            </a:r>
            <a:r>
              <a:rPr lang="en-GB" dirty="0" err="1" smtClean="0"/>
              <a:t>diachronics</a:t>
            </a:r>
            <a:endParaRPr dirty="0"/>
          </a:p>
        </p:txBody>
      </p:sp>
      <p:sp>
        <p:nvSpPr>
          <p:cNvPr id="24" name="çç">
            <a:hlinkClick r:id="rId4" action="ppaction://hlinksldjump"/>
          </p:cNvPr>
          <p:cNvSpPr/>
          <p:nvPr/>
        </p:nvSpPr>
        <p:spPr>
          <a:xfrm>
            <a:off x="443296" y="334045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7" name="çç">
            <a:hlinkClick r:id="rId4" action="ppaction://hlinksldjump"/>
          </p:cNvPr>
          <p:cNvSpPr/>
          <p:nvPr/>
        </p:nvSpPr>
        <p:spPr>
          <a:xfrm>
            <a:off x="623856" y="334044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130581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18</a:t>
            </a:fld>
            <a:endParaRPr/>
          </a:p>
        </p:txBody>
      </p:sp>
      <p:sp>
        <p:nvSpPr>
          <p:cNvPr id="25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6" name="Circle">
            <a:hlinkClick r:id="rId3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9" name="çç">
            <a:hlinkClick r:id="rId4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0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1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2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3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4" name="Circle">
            <a:hlinkClick r:id="rId3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5" name="çç">
            <a:hlinkClick r:id="rId4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6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" name="TextBox 18"/>
          <p:cNvSpPr txBox="1"/>
          <p:nvPr/>
        </p:nvSpPr>
        <p:spPr>
          <a:xfrm>
            <a:off x="394851" y="8482225"/>
            <a:ext cx="12181750" cy="41793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latinLnBrk="1"/>
            <a:r>
              <a:rPr lang="en-US" sz="2000" dirty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http://</a:t>
            </a:r>
            <a:r>
              <a:rPr lang="en-US" sz="2000" dirty="0" err="1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www.replicatedtypo.com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/iterated-learning-using-</a:t>
            </a:r>
            <a:r>
              <a:rPr lang="en-US" sz="2000" dirty="0" err="1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youtube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-videos/6093.html</a:t>
            </a:r>
            <a:endParaRPr lang="en-US" sz="2000" dirty="0">
              <a:solidFill>
                <a:srgbClr val="0000FF"/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7680" y="3594417"/>
            <a:ext cx="11796321" cy="3099265"/>
          </a:xfrm>
          <a:prstGeom prst="rect">
            <a:avLst/>
          </a:prstGeom>
        </p:spPr>
      </p:pic>
      <p:sp>
        <p:nvSpPr>
          <p:cNvPr id="21" name="Shape 14"/>
          <p:cNvSpPr txBox="1"/>
          <p:nvPr/>
        </p:nvSpPr>
        <p:spPr>
          <a:xfrm>
            <a:off x="265096" y="13743"/>
            <a:ext cx="719749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lang="en-GB" dirty="0" smtClean="0"/>
              <a:t>Methods</a:t>
            </a:r>
            <a:endParaRPr dirty="0"/>
          </a:p>
        </p:txBody>
      </p:sp>
      <p:sp>
        <p:nvSpPr>
          <p:cNvPr id="22" name="Shape 56"/>
          <p:cNvSpPr txBox="1"/>
          <p:nvPr/>
        </p:nvSpPr>
        <p:spPr>
          <a:xfrm>
            <a:off x="224261" y="1164674"/>
            <a:ext cx="6593152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How to study language evolution</a:t>
            </a:r>
            <a:endParaRPr dirty="0"/>
          </a:p>
        </p:txBody>
      </p:sp>
      <p:sp>
        <p:nvSpPr>
          <p:cNvPr id="38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4" name="Shape 56"/>
          <p:cNvSpPr txBox="1"/>
          <p:nvPr/>
        </p:nvSpPr>
        <p:spPr>
          <a:xfrm>
            <a:off x="184189" y="615349"/>
            <a:ext cx="2665794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Experimental </a:t>
            </a:r>
            <a:r>
              <a:rPr lang="en-GB" dirty="0" err="1" smtClean="0"/>
              <a:t>diachronics</a:t>
            </a:r>
            <a:endParaRPr dirty="0"/>
          </a:p>
        </p:txBody>
      </p:sp>
      <p:sp>
        <p:nvSpPr>
          <p:cNvPr id="28" name="çç">
            <a:hlinkClick r:id="rId4" action="ppaction://hlinksldjump"/>
          </p:cNvPr>
          <p:cNvSpPr/>
          <p:nvPr/>
        </p:nvSpPr>
        <p:spPr>
          <a:xfrm>
            <a:off x="443296" y="334045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7" name="çç">
            <a:hlinkClick r:id="rId4" action="ppaction://hlinksldjump"/>
          </p:cNvPr>
          <p:cNvSpPr/>
          <p:nvPr/>
        </p:nvSpPr>
        <p:spPr>
          <a:xfrm>
            <a:off x="623856" y="334044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0273055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19</a:t>
            </a:fld>
            <a:endParaRPr/>
          </a:p>
        </p:txBody>
      </p:sp>
      <p:sp>
        <p:nvSpPr>
          <p:cNvPr id="25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6" name="Circle">
            <a:hlinkClick r:id="rId3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9" name="çç">
            <a:hlinkClick r:id="rId4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0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1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2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3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4" name="Circle">
            <a:hlinkClick r:id="rId3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5" name="çç">
            <a:hlinkClick r:id="rId4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6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" name="TextBox 18"/>
          <p:cNvSpPr txBox="1"/>
          <p:nvPr/>
        </p:nvSpPr>
        <p:spPr>
          <a:xfrm>
            <a:off x="184189" y="8566414"/>
            <a:ext cx="12392411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latinLnBrk="1"/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Arrival (2016)</a:t>
            </a:r>
            <a:endParaRPr lang="en-US" sz="2000" dirty="0">
              <a:solidFill>
                <a:srgbClr val="0000FF"/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  <p:sp>
        <p:nvSpPr>
          <p:cNvPr id="21" name="Shape 14"/>
          <p:cNvSpPr txBox="1"/>
          <p:nvPr/>
        </p:nvSpPr>
        <p:spPr>
          <a:xfrm>
            <a:off x="265096" y="13743"/>
            <a:ext cx="719749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lang="en-GB" dirty="0" smtClean="0"/>
              <a:t>Methods</a:t>
            </a:r>
            <a:endParaRPr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85180" y="2110936"/>
            <a:ext cx="4390427" cy="6206148"/>
          </a:xfrm>
          <a:prstGeom prst="rect">
            <a:avLst/>
          </a:prstGeom>
        </p:spPr>
      </p:pic>
      <p:sp>
        <p:nvSpPr>
          <p:cNvPr id="22" name="Shape 56"/>
          <p:cNvSpPr txBox="1"/>
          <p:nvPr/>
        </p:nvSpPr>
        <p:spPr>
          <a:xfrm>
            <a:off x="224261" y="1164674"/>
            <a:ext cx="6593152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How to study language evolution</a:t>
            </a:r>
            <a:endParaRPr dirty="0"/>
          </a:p>
        </p:txBody>
      </p:sp>
      <p:sp>
        <p:nvSpPr>
          <p:cNvPr id="27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8" name="Shape 56"/>
          <p:cNvSpPr txBox="1"/>
          <p:nvPr/>
        </p:nvSpPr>
        <p:spPr>
          <a:xfrm>
            <a:off x="184189" y="615349"/>
            <a:ext cx="2665794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Experimental </a:t>
            </a:r>
            <a:r>
              <a:rPr lang="en-GB" dirty="0" err="1" smtClean="0"/>
              <a:t>diachronics</a:t>
            </a:r>
            <a:endParaRPr dirty="0"/>
          </a:p>
        </p:txBody>
      </p:sp>
      <p:sp>
        <p:nvSpPr>
          <p:cNvPr id="37" name="çç">
            <a:hlinkClick r:id="rId4" action="ppaction://hlinksldjump"/>
          </p:cNvPr>
          <p:cNvSpPr/>
          <p:nvPr/>
        </p:nvSpPr>
        <p:spPr>
          <a:xfrm>
            <a:off x="443296" y="334045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8" name="çç">
            <a:hlinkClick r:id="rId4" action="ppaction://hlinksldjump"/>
          </p:cNvPr>
          <p:cNvSpPr/>
          <p:nvPr/>
        </p:nvSpPr>
        <p:spPr>
          <a:xfrm>
            <a:off x="623856" y="334044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948147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56"/>
          <p:cNvSpPr txBox="1"/>
          <p:nvPr/>
        </p:nvSpPr>
        <p:spPr>
          <a:xfrm>
            <a:off x="224261" y="1164674"/>
            <a:ext cx="1572546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Outline</a:t>
            </a:r>
            <a:endParaRPr dirty="0"/>
          </a:p>
        </p:txBody>
      </p:sp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</a:t>
            </a:fld>
            <a:endParaRPr/>
          </a:p>
        </p:txBody>
      </p:sp>
      <p:sp>
        <p:nvSpPr>
          <p:cNvPr id="12" name="Rectangle 11"/>
          <p:cNvSpPr/>
          <p:nvPr/>
        </p:nvSpPr>
        <p:spPr>
          <a:xfrm>
            <a:off x="452995" y="2388211"/>
            <a:ext cx="12123605" cy="50706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dirty="0" smtClean="0"/>
              <a:t>What you will learn today:</a:t>
            </a:r>
          </a:p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endParaRPr lang="en-GB" dirty="0"/>
          </a:p>
          <a:p>
            <a:pPr marL="457200" indent="-457200" algn="l">
              <a:lnSpc>
                <a:spcPct val="150000"/>
              </a:lnSpc>
              <a:spcBef>
                <a:spcPts val="200"/>
              </a:spcBef>
              <a:buSzPct val="80000"/>
              <a:buFont typeface="Wingdings" charset="2"/>
              <a:buChar char="§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dirty="0" smtClean="0"/>
              <a:t>What language evolution is</a:t>
            </a:r>
          </a:p>
          <a:p>
            <a:pPr marL="457200" indent="-457200" algn="l">
              <a:lnSpc>
                <a:spcPct val="150000"/>
              </a:lnSpc>
              <a:spcBef>
                <a:spcPts val="200"/>
              </a:spcBef>
              <a:buSzPct val="80000"/>
              <a:buFont typeface="Wingdings" charset="2"/>
              <a:buChar char="§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dirty="0" smtClean="0"/>
              <a:t>Why we study it</a:t>
            </a:r>
          </a:p>
          <a:p>
            <a:pPr marL="457200" indent="-457200" algn="l">
              <a:lnSpc>
                <a:spcPct val="150000"/>
              </a:lnSpc>
              <a:spcBef>
                <a:spcPts val="200"/>
              </a:spcBef>
              <a:buSzPct val="80000"/>
              <a:buFont typeface="Wingdings" charset="2"/>
              <a:buChar char="§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dirty="0" smtClean="0"/>
              <a:t>How to study it</a:t>
            </a:r>
          </a:p>
          <a:p>
            <a:pPr marL="457200" indent="-457200" algn="l">
              <a:lnSpc>
                <a:spcPct val="150000"/>
              </a:lnSpc>
              <a:spcBef>
                <a:spcPts val="200"/>
              </a:spcBef>
              <a:buSzPct val="80000"/>
              <a:buFont typeface="Wingdings" charset="2"/>
              <a:buChar char="§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dirty="0" smtClean="0"/>
              <a:t>What studying it has shown us</a:t>
            </a:r>
          </a:p>
          <a:p>
            <a:pPr marL="457200" indent="-457200" algn="l">
              <a:lnSpc>
                <a:spcPct val="150000"/>
              </a:lnSpc>
              <a:spcBef>
                <a:spcPts val="200"/>
              </a:spcBef>
              <a:buSzPct val="80000"/>
              <a:buFont typeface="Wingdings" charset="2"/>
              <a:buChar char="§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dirty="0" smtClean="0"/>
              <a:t>Why multi-disciplinary research is important</a:t>
            </a:r>
            <a:endParaRPr lang="en-GB" dirty="0"/>
          </a:p>
        </p:txBody>
      </p:sp>
      <p:sp>
        <p:nvSpPr>
          <p:cNvPr id="13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4" name="Circle">
            <a:hlinkClick r:id="rId2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5" name="çç">
            <a:hlinkClick r:id="rId3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16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7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8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0" name="Circle">
            <a:hlinkClick r:id="rId2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1" name="çç">
            <a:hlinkClick r:id="rId3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2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Shape 14"/>
          <p:cNvSpPr txBox="1"/>
          <p:nvPr/>
        </p:nvSpPr>
        <p:spPr>
          <a:xfrm>
            <a:off x="265096" y="16203"/>
            <a:ext cx="813892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dirty="0"/>
              <a:t>Overview</a:t>
            </a:r>
          </a:p>
        </p:txBody>
      </p:sp>
      <p:sp>
        <p:nvSpPr>
          <p:cNvPr id="24" name="Shape 56"/>
          <p:cNvSpPr txBox="1"/>
          <p:nvPr/>
        </p:nvSpPr>
        <p:spPr>
          <a:xfrm>
            <a:off x="184189" y="615349"/>
            <a:ext cx="2665794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Experimental </a:t>
            </a:r>
            <a:r>
              <a:rPr lang="en-GB" dirty="0" err="1" smtClean="0"/>
              <a:t>diachronics</a:t>
            </a:r>
            <a:endParaRPr dirty="0"/>
          </a:p>
        </p:txBody>
      </p:sp>
      <p:sp>
        <p:nvSpPr>
          <p:cNvPr id="26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20</a:t>
            </a:fld>
            <a:endParaRPr/>
          </a:p>
        </p:txBody>
      </p:sp>
      <p:sp>
        <p:nvSpPr>
          <p:cNvPr id="25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6" name="Circle">
            <a:hlinkClick r:id="rId3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9" name="çç">
            <a:hlinkClick r:id="rId4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0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1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2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3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4" name="Circle">
            <a:hlinkClick r:id="rId3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5" name="çç">
            <a:hlinkClick r:id="rId4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6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" name="TextBox 18"/>
          <p:cNvSpPr txBox="1"/>
          <p:nvPr/>
        </p:nvSpPr>
        <p:spPr>
          <a:xfrm>
            <a:off x="184189" y="8566414"/>
            <a:ext cx="12392411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latinLnBrk="1"/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Brand &amp; Monaghan (in prep)</a:t>
            </a:r>
            <a:endParaRPr lang="en-US" sz="2000" dirty="0">
              <a:solidFill>
                <a:srgbClr val="0000FF"/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  <p:pic>
        <p:nvPicPr>
          <p:cNvPr id="41" name="s1.f1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84845" y="4164395"/>
            <a:ext cx="1961424" cy="1858552"/>
          </a:xfrm>
          <a:prstGeom prst="rect">
            <a:avLst/>
          </a:prstGeom>
          <a:ln w="12700">
            <a:miter lim="400000"/>
          </a:ln>
        </p:spPr>
      </p:pic>
      <p:sp>
        <p:nvSpPr>
          <p:cNvPr id="42" name="Shape 364"/>
          <p:cNvSpPr/>
          <p:nvPr/>
        </p:nvSpPr>
        <p:spPr>
          <a:xfrm>
            <a:off x="1366914" y="6245110"/>
            <a:ext cx="1197286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2600"/>
            </a:lvl1pPr>
          </a:lstStyle>
          <a:p>
            <a:pPr lvl="0">
              <a:defRPr sz="1800"/>
            </a:pPr>
            <a:r>
              <a:rPr sz="2600"/>
              <a:t>gahemi</a:t>
            </a:r>
          </a:p>
        </p:txBody>
      </p:sp>
      <p:pic>
        <p:nvPicPr>
          <p:cNvPr id="43" name="s2.f2.png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0332" y="3977348"/>
            <a:ext cx="2204823" cy="2232645"/>
          </a:xfrm>
          <a:prstGeom prst="rect">
            <a:avLst/>
          </a:prstGeom>
          <a:ln w="12700">
            <a:miter lim="400000"/>
          </a:ln>
        </p:spPr>
      </p:pic>
      <p:pic>
        <p:nvPicPr>
          <p:cNvPr id="44" name="s3.f3.png"/>
          <p:cNvPicPr/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6299218" y="3988293"/>
            <a:ext cx="2346550" cy="2228435"/>
          </a:xfrm>
          <a:prstGeom prst="rect">
            <a:avLst/>
          </a:prstGeom>
          <a:ln w="12700">
            <a:miter lim="400000"/>
          </a:ln>
        </p:spPr>
      </p:pic>
      <p:pic>
        <p:nvPicPr>
          <p:cNvPr id="45" name="s4.f4.png"/>
          <p:cNvPicPr/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8903474" y="3989142"/>
            <a:ext cx="2683035" cy="2226737"/>
          </a:xfrm>
          <a:prstGeom prst="rect">
            <a:avLst/>
          </a:prstGeom>
          <a:ln w="12700">
            <a:miter lim="400000"/>
          </a:ln>
        </p:spPr>
      </p:pic>
      <p:sp>
        <p:nvSpPr>
          <p:cNvPr id="46" name="Shape 368"/>
          <p:cNvSpPr/>
          <p:nvPr/>
        </p:nvSpPr>
        <p:spPr>
          <a:xfrm>
            <a:off x="4079080" y="6245110"/>
            <a:ext cx="1087327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 defTabSz="457200">
              <a:defRPr sz="2600"/>
            </a:lvl1pPr>
          </a:lstStyle>
          <a:p>
            <a:pPr lvl="0">
              <a:defRPr sz="1800"/>
            </a:pPr>
            <a:r>
              <a:rPr sz="2600"/>
              <a:t>hekipo</a:t>
            </a:r>
          </a:p>
        </p:txBody>
      </p:sp>
      <p:sp>
        <p:nvSpPr>
          <p:cNvPr id="47" name="Shape 369"/>
          <p:cNvSpPr/>
          <p:nvPr/>
        </p:nvSpPr>
        <p:spPr>
          <a:xfrm>
            <a:off x="6894551" y="6227551"/>
            <a:ext cx="977045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 defTabSz="457200">
              <a:defRPr sz="2600"/>
            </a:lvl1pPr>
          </a:lstStyle>
          <a:p>
            <a:pPr lvl="0">
              <a:defRPr sz="1800"/>
            </a:pPr>
            <a:r>
              <a:rPr sz="2600"/>
              <a:t>kilonu</a:t>
            </a:r>
          </a:p>
        </p:txBody>
      </p:sp>
      <p:sp>
        <p:nvSpPr>
          <p:cNvPr id="48" name="Shape 370"/>
          <p:cNvSpPr/>
          <p:nvPr/>
        </p:nvSpPr>
        <p:spPr>
          <a:xfrm>
            <a:off x="9860136" y="6227551"/>
            <a:ext cx="1105868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 defTabSz="457200">
              <a:defRPr sz="2600"/>
            </a:lvl1pPr>
          </a:lstStyle>
          <a:p>
            <a:pPr lvl="0">
              <a:defRPr sz="1800"/>
            </a:pPr>
            <a:r>
              <a:rPr sz="2600"/>
              <a:t>lenoga</a:t>
            </a:r>
          </a:p>
        </p:txBody>
      </p:sp>
      <p:sp>
        <p:nvSpPr>
          <p:cNvPr id="50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7" name="Shape 56"/>
          <p:cNvSpPr txBox="1"/>
          <p:nvPr/>
        </p:nvSpPr>
        <p:spPr>
          <a:xfrm>
            <a:off x="184189" y="615349"/>
            <a:ext cx="2665794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Experimental </a:t>
            </a:r>
            <a:r>
              <a:rPr lang="en-GB" dirty="0" err="1" smtClean="0"/>
              <a:t>diachronics</a:t>
            </a:r>
            <a:endParaRPr dirty="0"/>
          </a:p>
        </p:txBody>
      </p:sp>
      <p:sp>
        <p:nvSpPr>
          <p:cNvPr id="51" name="çç">
            <a:hlinkClick r:id="rId4" action="ppaction://hlinksldjump"/>
          </p:cNvPr>
          <p:cNvSpPr/>
          <p:nvPr/>
        </p:nvSpPr>
        <p:spPr>
          <a:xfrm>
            <a:off x="443296" y="334045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52" name="çç">
            <a:hlinkClick r:id="rId4" action="ppaction://hlinksldjump"/>
          </p:cNvPr>
          <p:cNvSpPr/>
          <p:nvPr/>
        </p:nvSpPr>
        <p:spPr>
          <a:xfrm>
            <a:off x="623856" y="334044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53" name="Shape 14"/>
          <p:cNvSpPr txBox="1"/>
          <p:nvPr/>
        </p:nvSpPr>
        <p:spPr>
          <a:xfrm>
            <a:off x="265096" y="13743"/>
            <a:ext cx="719749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lang="en-GB" dirty="0" smtClean="0"/>
              <a:t>Methods</a:t>
            </a:r>
            <a:endParaRPr dirty="0"/>
          </a:p>
        </p:txBody>
      </p:sp>
      <p:sp>
        <p:nvSpPr>
          <p:cNvPr id="55" name="Shape 56"/>
          <p:cNvSpPr txBox="1"/>
          <p:nvPr/>
        </p:nvSpPr>
        <p:spPr>
          <a:xfrm>
            <a:off x="224261" y="1164674"/>
            <a:ext cx="6593152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How to study language evolution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4211525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21</a:t>
            </a:fld>
            <a:endParaRPr/>
          </a:p>
        </p:txBody>
      </p:sp>
      <p:sp>
        <p:nvSpPr>
          <p:cNvPr id="25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6" name="Circle">
            <a:hlinkClick r:id="rId3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9" name="çç">
            <a:hlinkClick r:id="rId4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0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1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2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3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4" name="Circle">
            <a:hlinkClick r:id="rId3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5" name="çç">
            <a:hlinkClick r:id="rId4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6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" name="TextBox 18"/>
          <p:cNvSpPr txBox="1"/>
          <p:nvPr/>
        </p:nvSpPr>
        <p:spPr>
          <a:xfrm>
            <a:off x="256279" y="8490887"/>
            <a:ext cx="12320321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latinLnBrk="1"/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Kirby, </a:t>
            </a:r>
            <a:r>
              <a:rPr lang="en-US" sz="2000" dirty="0" err="1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Tamariz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, Cornish &amp; Smith (2015)</a:t>
            </a:r>
            <a:endParaRPr lang="en-US" sz="2000" dirty="0">
              <a:solidFill>
                <a:srgbClr val="0000FF"/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030253" y="2226023"/>
            <a:ext cx="2944297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08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Generation 1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5737" y="3206603"/>
            <a:ext cx="9923711" cy="4302588"/>
          </a:xfrm>
          <a:prstGeom prst="rect">
            <a:avLst/>
          </a:prstGeom>
        </p:spPr>
      </p:pic>
      <p:sp>
        <p:nvSpPr>
          <p:cNvPr id="42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4" name="Shape 56"/>
          <p:cNvSpPr txBox="1"/>
          <p:nvPr/>
        </p:nvSpPr>
        <p:spPr>
          <a:xfrm>
            <a:off x="184189" y="615349"/>
            <a:ext cx="2665794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Experimental </a:t>
            </a:r>
            <a:r>
              <a:rPr lang="en-GB" dirty="0" err="1" smtClean="0"/>
              <a:t>diachronics</a:t>
            </a:r>
            <a:endParaRPr dirty="0"/>
          </a:p>
        </p:txBody>
      </p:sp>
      <p:sp>
        <p:nvSpPr>
          <p:cNvPr id="27" name="çç">
            <a:hlinkClick r:id="rId4" action="ppaction://hlinksldjump"/>
          </p:cNvPr>
          <p:cNvSpPr/>
          <p:nvPr/>
        </p:nvSpPr>
        <p:spPr>
          <a:xfrm>
            <a:off x="443296" y="334045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8" name="çç">
            <a:hlinkClick r:id="rId4" action="ppaction://hlinksldjump"/>
          </p:cNvPr>
          <p:cNvSpPr/>
          <p:nvPr/>
        </p:nvSpPr>
        <p:spPr>
          <a:xfrm>
            <a:off x="623856" y="334044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7" name="Shape 14"/>
          <p:cNvSpPr txBox="1"/>
          <p:nvPr/>
        </p:nvSpPr>
        <p:spPr>
          <a:xfrm>
            <a:off x="265096" y="13743"/>
            <a:ext cx="719749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lang="en-GB" dirty="0" smtClean="0"/>
              <a:t>Methods</a:t>
            </a:r>
            <a:endParaRPr dirty="0"/>
          </a:p>
        </p:txBody>
      </p:sp>
      <p:sp>
        <p:nvSpPr>
          <p:cNvPr id="38" name="Shape 56"/>
          <p:cNvSpPr txBox="1"/>
          <p:nvPr/>
        </p:nvSpPr>
        <p:spPr>
          <a:xfrm>
            <a:off x="224261" y="1164674"/>
            <a:ext cx="6593152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How to study language evolution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1385209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22</a:t>
            </a:fld>
            <a:endParaRPr/>
          </a:p>
        </p:txBody>
      </p:sp>
      <p:sp>
        <p:nvSpPr>
          <p:cNvPr id="25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6" name="Circle">
            <a:hlinkClick r:id="rId3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9" name="çç">
            <a:hlinkClick r:id="rId4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0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1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2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3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4" name="Circle">
            <a:hlinkClick r:id="rId3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5" name="çç">
            <a:hlinkClick r:id="rId4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6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" name="TextBox 18"/>
          <p:cNvSpPr txBox="1"/>
          <p:nvPr/>
        </p:nvSpPr>
        <p:spPr>
          <a:xfrm>
            <a:off x="184189" y="8490886"/>
            <a:ext cx="12392411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latinLnBrk="1"/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Kirby, </a:t>
            </a:r>
            <a:r>
              <a:rPr lang="en-US" sz="2000" dirty="0" err="1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Tamariz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, Cornish &amp; Smith (2015)</a:t>
            </a:r>
            <a:endParaRPr lang="en-US" sz="2000" dirty="0">
              <a:solidFill>
                <a:srgbClr val="0000FF"/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929062" y="2233569"/>
            <a:ext cx="3497059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08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Generation 10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5737" y="3206603"/>
            <a:ext cx="9923711" cy="4302587"/>
          </a:xfrm>
          <a:prstGeom prst="rect">
            <a:avLst/>
          </a:prstGeom>
        </p:spPr>
      </p:pic>
      <p:sp>
        <p:nvSpPr>
          <p:cNvPr id="24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8" name="Shape 56"/>
          <p:cNvSpPr txBox="1"/>
          <p:nvPr/>
        </p:nvSpPr>
        <p:spPr>
          <a:xfrm>
            <a:off x="184189" y="615349"/>
            <a:ext cx="2665794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Experimental </a:t>
            </a:r>
            <a:r>
              <a:rPr lang="en-GB" dirty="0" err="1" smtClean="0"/>
              <a:t>diachronics</a:t>
            </a:r>
            <a:endParaRPr dirty="0"/>
          </a:p>
        </p:txBody>
      </p:sp>
      <p:sp>
        <p:nvSpPr>
          <p:cNvPr id="38" name="çç">
            <a:hlinkClick r:id="rId4" action="ppaction://hlinksldjump"/>
          </p:cNvPr>
          <p:cNvSpPr/>
          <p:nvPr/>
        </p:nvSpPr>
        <p:spPr>
          <a:xfrm>
            <a:off x="443296" y="334045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9" name="çç">
            <a:hlinkClick r:id="rId4" action="ppaction://hlinksldjump"/>
          </p:cNvPr>
          <p:cNvSpPr/>
          <p:nvPr/>
        </p:nvSpPr>
        <p:spPr>
          <a:xfrm>
            <a:off x="623856" y="334044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40" name="Shape 14"/>
          <p:cNvSpPr txBox="1"/>
          <p:nvPr/>
        </p:nvSpPr>
        <p:spPr>
          <a:xfrm>
            <a:off x="265096" y="13743"/>
            <a:ext cx="719749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lang="en-GB" dirty="0" smtClean="0"/>
              <a:t>Methods</a:t>
            </a:r>
            <a:endParaRPr dirty="0"/>
          </a:p>
        </p:txBody>
      </p:sp>
      <p:sp>
        <p:nvSpPr>
          <p:cNvPr id="41" name="Shape 56"/>
          <p:cNvSpPr txBox="1"/>
          <p:nvPr/>
        </p:nvSpPr>
        <p:spPr>
          <a:xfrm>
            <a:off x="224261" y="1164674"/>
            <a:ext cx="6593152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How to study language evolution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1264747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23</a:t>
            </a:fld>
            <a:endParaRPr/>
          </a:p>
        </p:txBody>
      </p:sp>
      <p:sp>
        <p:nvSpPr>
          <p:cNvPr id="25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6" name="Circle">
            <a:hlinkClick r:id="rId3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9" name="çç">
            <a:hlinkClick r:id="rId4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0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1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2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3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4" name="Circle">
            <a:hlinkClick r:id="rId3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5" name="çç">
            <a:hlinkClick r:id="rId4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6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" name="TextBox 18"/>
          <p:cNvSpPr txBox="1"/>
          <p:nvPr/>
        </p:nvSpPr>
        <p:spPr>
          <a:xfrm>
            <a:off x="265097" y="8496167"/>
            <a:ext cx="12311504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latinLnBrk="1"/>
            <a:r>
              <a:rPr lang="en-US" sz="2000" dirty="0" err="1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Fehér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 et al (2017)</a:t>
            </a:r>
            <a:endParaRPr lang="en-US" sz="2000" dirty="0">
              <a:solidFill>
                <a:srgbClr val="0000FF"/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5"/>
          <a:srcRect b="50000"/>
          <a:stretch/>
        </p:blipFill>
        <p:spPr>
          <a:xfrm>
            <a:off x="256279" y="2966224"/>
            <a:ext cx="6156624" cy="3992136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 rotWithShape="1">
          <a:blip r:embed="rId5"/>
          <a:srcRect t="50000"/>
          <a:stretch/>
        </p:blipFill>
        <p:spPr>
          <a:xfrm>
            <a:off x="6750116" y="2966224"/>
            <a:ext cx="6156624" cy="3992135"/>
          </a:xfrm>
          <a:prstGeom prst="rect">
            <a:avLst/>
          </a:prstGeom>
        </p:spPr>
      </p:pic>
      <p:sp>
        <p:nvSpPr>
          <p:cNvPr id="23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4" name="Shape 56"/>
          <p:cNvSpPr txBox="1"/>
          <p:nvPr/>
        </p:nvSpPr>
        <p:spPr>
          <a:xfrm>
            <a:off x="184189" y="615349"/>
            <a:ext cx="2665794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Experimental </a:t>
            </a:r>
            <a:r>
              <a:rPr lang="en-GB" dirty="0" err="1" smtClean="0"/>
              <a:t>diachronics</a:t>
            </a:r>
            <a:endParaRPr dirty="0"/>
          </a:p>
        </p:txBody>
      </p:sp>
      <p:sp>
        <p:nvSpPr>
          <p:cNvPr id="28" name="çç">
            <a:hlinkClick r:id="rId4" action="ppaction://hlinksldjump"/>
          </p:cNvPr>
          <p:cNvSpPr/>
          <p:nvPr/>
        </p:nvSpPr>
        <p:spPr>
          <a:xfrm>
            <a:off x="443296" y="334045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7" name="çç">
            <a:hlinkClick r:id="rId4" action="ppaction://hlinksldjump"/>
          </p:cNvPr>
          <p:cNvSpPr/>
          <p:nvPr/>
        </p:nvSpPr>
        <p:spPr>
          <a:xfrm>
            <a:off x="623856" y="334044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42" name="Shape 14"/>
          <p:cNvSpPr txBox="1"/>
          <p:nvPr/>
        </p:nvSpPr>
        <p:spPr>
          <a:xfrm>
            <a:off x="265096" y="13743"/>
            <a:ext cx="719749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lang="en-GB" dirty="0" smtClean="0"/>
              <a:t>Methods</a:t>
            </a:r>
            <a:endParaRPr dirty="0"/>
          </a:p>
        </p:txBody>
      </p:sp>
      <p:sp>
        <p:nvSpPr>
          <p:cNvPr id="43" name="Shape 56"/>
          <p:cNvSpPr txBox="1"/>
          <p:nvPr/>
        </p:nvSpPr>
        <p:spPr>
          <a:xfrm>
            <a:off x="224261" y="1164674"/>
            <a:ext cx="6593152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How to study language evolution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6868461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24</a:t>
            </a:fld>
            <a:endParaRPr/>
          </a:p>
        </p:txBody>
      </p:sp>
      <p:sp>
        <p:nvSpPr>
          <p:cNvPr id="25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6" name="Circle">
            <a:hlinkClick r:id="rId3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9" name="çç">
            <a:hlinkClick r:id="rId4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0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1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2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3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4" name="Circle">
            <a:hlinkClick r:id="rId3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5" name="çç">
            <a:hlinkClick r:id="rId4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6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" name="TextBox 18"/>
          <p:cNvSpPr txBox="1"/>
          <p:nvPr/>
        </p:nvSpPr>
        <p:spPr>
          <a:xfrm>
            <a:off x="184189" y="8566414"/>
            <a:ext cx="12392411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latinLnBrk="1"/>
            <a:r>
              <a:rPr lang="en-US" sz="2000" dirty="0" err="1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Claidière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 et al (2014)</a:t>
            </a:r>
            <a:endParaRPr lang="en-US" sz="2000" dirty="0">
              <a:solidFill>
                <a:srgbClr val="0000FF"/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5"/>
          <a:srcRect b="55412"/>
          <a:stretch/>
        </p:blipFill>
        <p:spPr>
          <a:xfrm>
            <a:off x="626937" y="2597432"/>
            <a:ext cx="11506914" cy="5640558"/>
          </a:xfrm>
          <a:prstGeom prst="rect">
            <a:avLst/>
          </a:prstGeom>
        </p:spPr>
      </p:pic>
      <p:sp>
        <p:nvSpPr>
          <p:cNvPr id="23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4" name="Shape 56"/>
          <p:cNvSpPr txBox="1"/>
          <p:nvPr/>
        </p:nvSpPr>
        <p:spPr>
          <a:xfrm>
            <a:off x="184189" y="615349"/>
            <a:ext cx="2665794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Experimental </a:t>
            </a:r>
            <a:r>
              <a:rPr lang="en-GB" dirty="0" err="1" smtClean="0"/>
              <a:t>diachronics</a:t>
            </a:r>
            <a:endParaRPr dirty="0"/>
          </a:p>
        </p:txBody>
      </p:sp>
      <p:sp>
        <p:nvSpPr>
          <p:cNvPr id="27" name="çç">
            <a:hlinkClick r:id="rId4" action="ppaction://hlinksldjump"/>
          </p:cNvPr>
          <p:cNvSpPr/>
          <p:nvPr/>
        </p:nvSpPr>
        <p:spPr>
          <a:xfrm>
            <a:off x="443296" y="334045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8" name="çç">
            <a:hlinkClick r:id="rId4" action="ppaction://hlinksldjump"/>
          </p:cNvPr>
          <p:cNvSpPr/>
          <p:nvPr/>
        </p:nvSpPr>
        <p:spPr>
          <a:xfrm>
            <a:off x="623856" y="334044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7" name="Shape 14"/>
          <p:cNvSpPr txBox="1"/>
          <p:nvPr/>
        </p:nvSpPr>
        <p:spPr>
          <a:xfrm>
            <a:off x="265096" y="13743"/>
            <a:ext cx="719749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lang="en-GB" dirty="0" smtClean="0"/>
              <a:t>Methods</a:t>
            </a:r>
            <a:endParaRPr dirty="0"/>
          </a:p>
        </p:txBody>
      </p:sp>
      <p:sp>
        <p:nvSpPr>
          <p:cNvPr id="38" name="Shape 56"/>
          <p:cNvSpPr txBox="1"/>
          <p:nvPr/>
        </p:nvSpPr>
        <p:spPr>
          <a:xfrm>
            <a:off x="224261" y="1164674"/>
            <a:ext cx="6593152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How to study language evolution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3620384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25</a:t>
            </a:fld>
            <a:endParaRPr/>
          </a:p>
        </p:txBody>
      </p:sp>
      <p:sp>
        <p:nvSpPr>
          <p:cNvPr id="28" name="Shape 56"/>
          <p:cNvSpPr txBox="1"/>
          <p:nvPr/>
        </p:nvSpPr>
        <p:spPr>
          <a:xfrm>
            <a:off x="224261" y="1164674"/>
            <a:ext cx="6727804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Understanding why words change</a:t>
            </a:r>
            <a:endParaRPr dirty="0"/>
          </a:p>
        </p:txBody>
      </p:sp>
      <p:sp>
        <p:nvSpPr>
          <p:cNvPr id="25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6" name="Circle">
            <a:hlinkClick r:id="rId3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9" name="çç">
            <a:hlinkClick r:id="rId4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0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1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2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3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4" name="Circle">
            <a:hlinkClick r:id="rId3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5" name="çç">
            <a:hlinkClick r:id="rId4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6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44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47" name="Shape 14"/>
          <p:cNvSpPr txBox="1"/>
          <p:nvPr/>
        </p:nvSpPr>
        <p:spPr>
          <a:xfrm>
            <a:off x="265096" y="13743"/>
            <a:ext cx="719749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lang="en-GB" dirty="0" smtClean="0"/>
              <a:t>Findings</a:t>
            </a:r>
            <a:endParaRPr dirty="0"/>
          </a:p>
        </p:txBody>
      </p:sp>
      <p:sp>
        <p:nvSpPr>
          <p:cNvPr id="48" name="çç">
            <a:hlinkClick r:id="rId4" action="ppaction://hlinksldjump"/>
          </p:cNvPr>
          <p:cNvSpPr/>
          <p:nvPr/>
        </p:nvSpPr>
        <p:spPr>
          <a:xfrm>
            <a:off x="802187" y="334374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7" name="Shape 56"/>
          <p:cNvSpPr txBox="1"/>
          <p:nvPr/>
        </p:nvSpPr>
        <p:spPr>
          <a:xfrm>
            <a:off x="184189" y="615349"/>
            <a:ext cx="2665794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Experimental </a:t>
            </a:r>
            <a:r>
              <a:rPr lang="en-GB" dirty="0" err="1" smtClean="0"/>
              <a:t>diachronics</a:t>
            </a:r>
            <a:endParaRPr dirty="0"/>
          </a:p>
        </p:txBody>
      </p:sp>
      <p:sp>
        <p:nvSpPr>
          <p:cNvPr id="42" name="çç">
            <a:hlinkClick r:id="rId4" action="ppaction://hlinksldjump"/>
          </p:cNvPr>
          <p:cNvSpPr/>
          <p:nvPr/>
        </p:nvSpPr>
        <p:spPr>
          <a:xfrm>
            <a:off x="443296" y="334045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43" name="çç">
            <a:hlinkClick r:id="rId4" action="ppaction://hlinksldjump"/>
          </p:cNvPr>
          <p:cNvSpPr/>
          <p:nvPr/>
        </p:nvSpPr>
        <p:spPr>
          <a:xfrm>
            <a:off x="623856" y="334044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999381"/>
            <a:ext cx="12981998" cy="4978759"/>
          </a:xfrm>
          <a:prstGeom prst="rect">
            <a:avLst/>
          </a:prstGeom>
        </p:spPr>
      </p:pic>
      <p:sp>
        <p:nvSpPr>
          <p:cNvPr id="51" name="TextBox 50"/>
          <p:cNvSpPr txBox="1"/>
          <p:nvPr/>
        </p:nvSpPr>
        <p:spPr>
          <a:xfrm>
            <a:off x="184189" y="8566414"/>
            <a:ext cx="12392411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latinLnBrk="1"/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Croft (2000, p.4)</a:t>
            </a:r>
            <a:endParaRPr lang="en-US" sz="2000" dirty="0">
              <a:solidFill>
                <a:srgbClr val="0000FF"/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479772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26</a:t>
            </a:fld>
            <a:endParaRPr/>
          </a:p>
        </p:txBody>
      </p:sp>
      <p:sp>
        <p:nvSpPr>
          <p:cNvPr id="28" name="Shape 56"/>
          <p:cNvSpPr txBox="1"/>
          <p:nvPr/>
        </p:nvSpPr>
        <p:spPr>
          <a:xfrm>
            <a:off x="224261" y="1164674"/>
            <a:ext cx="6727804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Understanding why words change</a:t>
            </a:r>
            <a:endParaRPr dirty="0"/>
          </a:p>
        </p:txBody>
      </p:sp>
      <p:sp>
        <p:nvSpPr>
          <p:cNvPr id="25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6" name="Circle">
            <a:hlinkClick r:id="rId3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9" name="çç">
            <a:hlinkClick r:id="rId4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0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1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2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3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4" name="Circle">
            <a:hlinkClick r:id="rId3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5" name="çç">
            <a:hlinkClick r:id="rId4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6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pic>
        <p:nvPicPr>
          <p:cNvPr id="22" name="pasted-image.tif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077737" y="3023664"/>
            <a:ext cx="2563078" cy="4135982"/>
          </a:xfrm>
          <a:prstGeom prst="rect">
            <a:avLst/>
          </a:prstGeom>
          <a:ln w="12700">
            <a:miter lim="400000"/>
          </a:ln>
        </p:spPr>
      </p:pic>
      <p:sp>
        <p:nvSpPr>
          <p:cNvPr id="23" name="Shape 337"/>
          <p:cNvSpPr/>
          <p:nvPr/>
        </p:nvSpPr>
        <p:spPr>
          <a:xfrm>
            <a:off x="1873605" y="5416569"/>
            <a:ext cx="1204132" cy="0"/>
          </a:xfrm>
          <a:prstGeom prst="line">
            <a:avLst/>
          </a:prstGeom>
          <a:ln w="50800">
            <a:solidFill>
              <a:srgbClr val="A71E03"/>
            </a:solidFill>
            <a:tailEnd type="triangle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/>
          <a:lstStyle/>
          <a:p>
            <a:pPr lvl="0" algn="l" defTabSz="457200">
              <a:defRPr sz="1200"/>
            </a:pPr>
            <a:endParaRPr/>
          </a:p>
        </p:txBody>
      </p:sp>
      <p:sp>
        <p:nvSpPr>
          <p:cNvPr id="27" name="Shape 338"/>
          <p:cNvSpPr/>
          <p:nvPr/>
        </p:nvSpPr>
        <p:spPr>
          <a:xfrm>
            <a:off x="224261" y="3939992"/>
            <a:ext cx="1429049" cy="25135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lvl="0">
              <a:spcBef>
                <a:spcPts val="1000"/>
              </a:spcBef>
              <a:defRPr sz="1800"/>
            </a:pPr>
            <a:r>
              <a:rPr sz="2600" dirty="0">
                <a:latin typeface="Times"/>
                <a:ea typeface="Times"/>
                <a:cs typeface="Times"/>
                <a:sym typeface="Times"/>
              </a:rPr>
              <a:t>mum</a:t>
            </a:r>
          </a:p>
          <a:p>
            <a:pPr lvl="0" defTabSz="457200">
              <a:spcBef>
                <a:spcPts val="1000"/>
              </a:spcBef>
              <a:defRPr sz="1800"/>
            </a:pPr>
            <a:r>
              <a:rPr sz="2600" dirty="0" smtClean="0">
                <a:latin typeface="Times"/>
                <a:ea typeface="Times"/>
                <a:cs typeface="Times"/>
                <a:sym typeface="Times"/>
              </a:rPr>
              <a:t>μαμά</a:t>
            </a:r>
            <a:endParaRPr sz="2600" dirty="0">
              <a:latin typeface="Times"/>
              <a:ea typeface="Times"/>
              <a:cs typeface="Times"/>
              <a:sym typeface="Times"/>
            </a:endParaRPr>
          </a:p>
          <a:p>
            <a:pPr lvl="0" defTabSz="457200">
              <a:spcBef>
                <a:spcPts val="1000"/>
              </a:spcBef>
              <a:defRPr sz="1800"/>
            </a:pPr>
            <a:r>
              <a:rPr sz="2600" dirty="0">
                <a:latin typeface="Times"/>
                <a:ea typeface="Times"/>
                <a:cs typeface="Times"/>
                <a:sym typeface="Times"/>
              </a:rPr>
              <a:t>mama</a:t>
            </a:r>
          </a:p>
          <a:p>
            <a:pPr lvl="0" defTabSz="457200">
              <a:spcBef>
                <a:spcPts val="1000"/>
              </a:spcBef>
              <a:defRPr sz="1800"/>
            </a:pPr>
            <a:r>
              <a:rPr sz="2600" dirty="0">
                <a:latin typeface="Times"/>
                <a:ea typeface="Times"/>
                <a:cs typeface="Times"/>
                <a:sym typeface="Times"/>
              </a:rPr>
              <a:t>maman</a:t>
            </a:r>
          </a:p>
          <a:p>
            <a:pPr lvl="0" defTabSz="457200">
              <a:spcBef>
                <a:spcPts val="1000"/>
              </a:spcBef>
              <a:defRPr sz="1800"/>
            </a:pPr>
            <a:r>
              <a:rPr sz="2600" dirty="0">
                <a:latin typeface="Times"/>
                <a:ea typeface="Times"/>
                <a:cs typeface="Times"/>
                <a:sym typeface="Times"/>
              </a:rPr>
              <a:t>mamá</a:t>
            </a:r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 rotWithShape="1">
          <a:blip r:embed="rId6"/>
          <a:srcRect l="17866" r="17175"/>
          <a:stretch/>
        </p:blipFill>
        <p:spPr>
          <a:xfrm>
            <a:off x="9690535" y="3853311"/>
            <a:ext cx="3088763" cy="3566160"/>
          </a:xfrm>
          <a:prstGeom prst="rect">
            <a:avLst/>
          </a:prstGeom>
        </p:spPr>
      </p:pic>
      <p:sp>
        <p:nvSpPr>
          <p:cNvPr id="39" name="Shape 337"/>
          <p:cNvSpPr/>
          <p:nvPr/>
        </p:nvSpPr>
        <p:spPr>
          <a:xfrm>
            <a:off x="8628382" y="5636391"/>
            <a:ext cx="1062153" cy="0"/>
          </a:xfrm>
          <a:prstGeom prst="line">
            <a:avLst/>
          </a:prstGeom>
          <a:ln w="50800">
            <a:solidFill>
              <a:srgbClr val="A71E03"/>
            </a:solidFill>
            <a:tailEnd type="triangle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/>
          <a:lstStyle/>
          <a:p>
            <a:pPr lvl="0" algn="l" defTabSz="457200">
              <a:defRPr sz="1200"/>
            </a:pPr>
            <a:endParaRPr/>
          </a:p>
        </p:txBody>
      </p:sp>
      <p:sp>
        <p:nvSpPr>
          <p:cNvPr id="40" name="Shape 338"/>
          <p:cNvSpPr/>
          <p:nvPr/>
        </p:nvSpPr>
        <p:spPr>
          <a:xfrm>
            <a:off x="6502402" y="4159814"/>
            <a:ext cx="1905686" cy="25135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0" tIns="0" rIns="0" bIns="0" anchor="ctr">
            <a:spAutoFit/>
          </a:bodyPr>
          <a:lstStyle/>
          <a:p>
            <a:pPr lvl="0">
              <a:spcBef>
                <a:spcPts val="1000"/>
              </a:spcBef>
              <a:defRPr sz="1800"/>
            </a:pPr>
            <a:r>
              <a:rPr lang="en-GB" sz="2600" dirty="0" smtClean="0">
                <a:latin typeface="Times"/>
                <a:ea typeface="Times"/>
                <a:cs typeface="Times"/>
                <a:sym typeface="Times"/>
              </a:rPr>
              <a:t>butterfly</a:t>
            </a:r>
            <a:endParaRPr sz="2600" dirty="0">
              <a:latin typeface="Times"/>
              <a:ea typeface="Times"/>
              <a:cs typeface="Times"/>
              <a:sym typeface="Times"/>
            </a:endParaRPr>
          </a:p>
          <a:p>
            <a:pPr lvl="0" defTabSz="457200">
              <a:spcBef>
                <a:spcPts val="1000"/>
              </a:spcBef>
              <a:defRPr sz="1800"/>
            </a:pPr>
            <a:r>
              <a:rPr lang="el-GR" sz="2600" dirty="0" smtClean="0">
                <a:latin typeface="Times"/>
                <a:ea typeface="Times"/>
                <a:cs typeface="Times"/>
                <a:sym typeface="Times"/>
              </a:rPr>
              <a:t>Πεταλούδα</a:t>
            </a:r>
            <a:endParaRPr lang="en-GB" sz="2600" dirty="0">
              <a:latin typeface="Times"/>
              <a:ea typeface="Times"/>
              <a:cs typeface="Times"/>
              <a:sym typeface="Times"/>
            </a:endParaRPr>
          </a:p>
          <a:p>
            <a:pPr lvl="0" defTabSz="457200">
              <a:spcBef>
                <a:spcPts val="1000"/>
              </a:spcBef>
              <a:defRPr sz="1800"/>
            </a:pPr>
            <a:r>
              <a:rPr lang="en-GB" sz="2600" dirty="0" err="1">
                <a:latin typeface="Times"/>
                <a:ea typeface="Times"/>
                <a:cs typeface="Times"/>
                <a:sym typeface="Times"/>
              </a:rPr>
              <a:t>s</a:t>
            </a:r>
            <a:r>
              <a:rPr lang="en-GB" sz="2600" dirty="0" err="1" smtClean="0">
                <a:latin typeface="Times"/>
                <a:ea typeface="Times"/>
                <a:cs typeface="Times"/>
                <a:sym typeface="Times"/>
              </a:rPr>
              <a:t>chmetterling</a:t>
            </a:r>
            <a:endParaRPr sz="2600" dirty="0">
              <a:latin typeface="Times"/>
              <a:ea typeface="Times"/>
              <a:cs typeface="Times"/>
              <a:sym typeface="Times"/>
            </a:endParaRPr>
          </a:p>
          <a:p>
            <a:pPr lvl="0" defTabSz="457200">
              <a:spcBef>
                <a:spcPts val="1000"/>
              </a:spcBef>
              <a:defRPr sz="1800"/>
            </a:pPr>
            <a:r>
              <a:rPr lang="en-US" sz="2600" dirty="0" err="1">
                <a:latin typeface="Times"/>
                <a:ea typeface="Times"/>
                <a:cs typeface="Times"/>
                <a:sym typeface="Times"/>
              </a:rPr>
              <a:t>papillon</a:t>
            </a:r>
            <a:endParaRPr sz="2600" dirty="0">
              <a:latin typeface="Times"/>
              <a:ea typeface="Times"/>
              <a:cs typeface="Times"/>
              <a:sym typeface="Times"/>
            </a:endParaRPr>
          </a:p>
          <a:p>
            <a:pPr lvl="0" defTabSz="457200">
              <a:spcBef>
                <a:spcPts val="1000"/>
              </a:spcBef>
              <a:defRPr sz="1800"/>
            </a:pPr>
            <a:r>
              <a:rPr lang="en-US" sz="2600" dirty="0">
                <a:latin typeface="Times"/>
                <a:ea typeface="Times"/>
                <a:cs typeface="Times"/>
                <a:sym typeface="Times"/>
              </a:rPr>
              <a:t>mariposa</a:t>
            </a:r>
            <a:endParaRPr sz="2600" dirty="0"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44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47" name="Shape 14"/>
          <p:cNvSpPr txBox="1"/>
          <p:nvPr/>
        </p:nvSpPr>
        <p:spPr>
          <a:xfrm>
            <a:off x="265096" y="13743"/>
            <a:ext cx="719749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lang="en-GB" dirty="0" smtClean="0"/>
              <a:t>Findings</a:t>
            </a:r>
            <a:endParaRPr dirty="0"/>
          </a:p>
        </p:txBody>
      </p:sp>
      <p:sp>
        <p:nvSpPr>
          <p:cNvPr id="48" name="çç">
            <a:hlinkClick r:id="rId4" action="ppaction://hlinksldjump"/>
          </p:cNvPr>
          <p:cNvSpPr/>
          <p:nvPr/>
        </p:nvSpPr>
        <p:spPr>
          <a:xfrm>
            <a:off x="802187" y="334374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7" name="Shape 56"/>
          <p:cNvSpPr txBox="1"/>
          <p:nvPr/>
        </p:nvSpPr>
        <p:spPr>
          <a:xfrm>
            <a:off x="184189" y="615349"/>
            <a:ext cx="2665794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Experimental </a:t>
            </a:r>
            <a:r>
              <a:rPr lang="en-GB" dirty="0" err="1" smtClean="0"/>
              <a:t>diachronics</a:t>
            </a:r>
            <a:endParaRPr dirty="0"/>
          </a:p>
        </p:txBody>
      </p:sp>
      <p:sp>
        <p:nvSpPr>
          <p:cNvPr id="42" name="çç">
            <a:hlinkClick r:id="rId4" action="ppaction://hlinksldjump"/>
          </p:cNvPr>
          <p:cNvSpPr/>
          <p:nvPr/>
        </p:nvSpPr>
        <p:spPr>
          <a:xfrm>
            <a:off x="443296" y="334045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43" name="çç">
            <a:hlinkClick r:id="rId4" action="ppaction://hlinksldjump"/>
          </p:cNvPr>
          <p:cNvSpPr/>
          <p:nvPr/>
        </p:nvSpPr>
        <p:spPr>
          <a:xfrm>
            <a:off x="623856" y="334044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2916083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850" y="3382561"/>
            <a:ext cx="11930104" cy="5277763"/>
          </a:xfrm>
          <a:prstGeom prst="rect">
            <a:avLst/>
          </a:prstGeom>
        </p:spPr>
      </p:pic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27</a:t>
            </a:fld>
            <a:endParaRPr/>
          </a:p>
        </p:txBody>
      </p:sp>
      <p:sp>
        <p:nvSpPr>
          <p:cNvPr id="25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6" name="Circle">
            <a:hlinkClick r:id="rId4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9" name="çç">
            <a:hlinkClick r:id="rId5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0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1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2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3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4" name="Circle">
            <a:hlinkClick r:id="rId4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5" name="çç">
            <a:hlinkClick r:id="rId5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6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" name="TextBox 18"/>
          <p:cNvSpPr txBox="1"/>
          <p:nvPr/>
        </p:nvSpPr>
        <p:spPr>
          <a:xfrm>
            <a:off x="184189" y="8544330"/>
            <a:ext cx="12392411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latinLnBrk="1"/>
            <a:r>
              <a:rPr lang="en-US" sz="2000" dirty="0" err="1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Dukelow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 (2017), Newberry (2017)</a:t>
            </a:r>
            <a:endParaRPr lang="en-US" sz="2000" dirty="0">
              <a:solidFill>
                <a:srgbClr val="0000FF"/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80293" y="2071972"/>
            <a:ext cx="2462534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 err="1">
                <a:solidFill>
                  <a:srgbClr val="00B050"/>
                </a:solidFill>
                <a:latin typeface="CMU Serif Roman" charset="0"/>
                <a:ea typeface="CMU Serif Roman" charset="0"/>
                <a:cs typeface="CMU Serif Roman" charset="0"/>
              </a:rPr>
              <a:t>Ic</a:t>
            </a:r>
            <a:r>
              <a:rPr lang="en-US" sz="2800" i="1" dirty="0">
                <a:solidFill>
                  <a:schemeClr val="tx1"/>
                </a:solidFill>
                <a:latin typeface="CMU Serif Roman" charset="0"/>
                <a:ea typeface="CMU Serif Roman" charset="0"/>
                <a:cs typeface="CMU Serif Roman" charset="0"/>
              </a:rPr>
              <a:t> </a:t>
            </a:r>
            <a:r>
              <a:rPr lang="en-US" sz="2800" i="1" dirty="0">
                <a:solidFill>
                  <a:srgbClr val="C00000"/>
                </a:solidFill>
                <a:latin typeface="CMU Serif Roman" charset="0"/>
                <a:ea typeface="CMU Serif Roman" charset="0"/>
                <a:cs typeface="CMU Serif Roman" charset="0"/>
              </a:rPr>
              <a:t>ne</a:t>
            </a:r>
            <a:r>
              <a:rPr lang="en-US" sz="2800" i="1" dirty="0">
                <a:solidFill>
                  <a:schemeClr val="tx1"/>
                </a:solidFill>
                <a:latin typeface="CMU Serif Roman" charset="0"/>
                <a:ea typeface="CMU Serif Roman" charset="0"/>
                <a:cs typeface="CMU Serif Roman" charset="0"/>
              </a:rPr>
              <a:t> </a:t>
            </a:r>
            <a:r>
              <a:rPr lang="en-US" sz="2800" i="1" dirty="0" err="1" smtClean="0">
                <a:solidFill>
                  <a:schemeClr val="tx1"/>
                </a:solidFill>
                <a:latin typeface="CMU Serif Roman" charset="0"/>
                <a:ea typeface="CMU Serif Roman" charset="0"/>
                <a:cs typeface="CMU Serif Roman" charset="0"/>
              </a:rPr>
              <a:t>secge</a:t>
            </a:r>
            <a:endParaRPr lang="en-US" sz="2800" i="1" dirty="0" smtClean="0">
              <a:solidFill>
                <a:schemeClr val="tx1"/>
              </a:solidFill>
              <a:latin typeface="CMU Serif Roman" charset="0"/>
              <a:ea typeface="CMU Serif Roman" charset="0"/>
              <a:cs typeface="CMU Serif Roman" charset="0"/>
            </a:endParaRPr>
          </a:p>
          <a:p>
            <a:r>
              <a:rPr lang="en-US" sz="2800" i="1" dirty="0" smtClean="0">
                <a:solidFill>
                  <a:schemeClr val="tx1"/>
                </a:solidFill>
                <a:latin typeface="CMU Serif Roman" charset="0"/>
                <a:ea typeface="CMU Serif Roman" charset="0"/>
                <a:cs typeface="CMU Serif Roman" charset="0"/>
              </a:rPr>
              <a:t>(</a:t>
            </a:r>
            <a:r>
              <a:rPr lang="en-US" sz="2800" i="1" dirty="0" err="1" smtClean="0">
                <a:solidFill>
                  <a:schemeClr val="tx1"/>
                </a:solidFill>
                <a:latin typeface="CMU Serif Roman" charset="0"/>
                <a:ea typeface="CMU Serif Roman" charset="0"/>
                <a:cs typeface="CMU Serif Roman" charset="0"/>
              </a:rPr>
              <a:t>Beowolf</a:t>
            </a:r>
            <a:r>
              <a:rPr lang="en-US" sz="2800" i="1" dirty="0" smtClean="0">
                <a:solidFill>
                  <a:schemeClr val="tx1"/>
                </a:solidFill>
                <a:latin typeface="CMU Serif Roman" charset="0"/>
                <a:ea typeface="CMU Serif Roman" charset="0"/>
                <a:cs typeface="CMU Serif Roman" charset="0"/>
              </a:rPr>
              <a:t>, 900)</a:t>
            </a:r>
          </a:p>
        </p:txBody>
      </p:sp>
      <p:sp>
        <p:nvSpPr>
          <p:cNvPr id="21" name="Rectangle 20"/>
          <p:cNvSpPr/>
          <p:nvPr/>
        </p:nvSpPr>
        <p:spPr>
          <a:xfrm>
            <a:off x="2908147" y="2052151"/>
            <a:ext cx="285456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i="1" dirty="0" err="1">
                <a:solidFill>
                  <a:srgbClr val="00B050"/>
                </a:solidFill>
                <a:latin typeface="CMU Serif Roman" charset="0"/>
                <a:ea typeface="CMU Serif Roman" charset="0"/>
                <a:cs typeface="CMU Serif Roman" charset="0"/>
              </a:rPr>
              <a:t>Ic</a:t>
            </a:r>
            <a:r>
              <a:rPr lang="en-US" sz="2800" i="1" dirty="0">
                <a:solidFill>
                  <a:schemeClr val="tx1"/>
                </a:solidFill>
                <a:latin typeface="CMU Serif Roman" charset="0"/>
                <a:ea typeface="CMU Serif Roman" charset="0"/>
                <a:cs typeface="CMU Serif Roman" charset="0"/>
              </a:rPr>
              <a:t> </a:t>
            </a:r>
            <a:r>
              <a:rPr lang="en-US" sz="2800" i="1" dirty="0">
                <a:solidFill>
                  <a:srgbClr val="C00000"/>
                </a:solidFill>
                <a:latin typeface="CMU Serif Roman" charset="0"/>
                <a:ea typeface="CMU Serif Roman" charset="0"/>
                <a:cs typeface="CMU Serif Roman" charset="0"/>
              </a:rPr>
              <a:t>ne</a:t>
            </a:r>
            <a:r>
              <a:rPr lang="en-US" sz="2800" i="1" dirty="0">
                <a:solidFill>
                  <a:schemeClr val="tx1"/>
                </a:solidFill>
                <a:latin typeface="CMU Serif Roman" charset="0"/>
                <a:ea typeface="CMU Serif Roman" charset="0"/>
                <a:cs typeface="CMU Serif Roman" charset="0"/>
              </a:rPr>
              <a:t> </a:t>
            </a:r>
            <a:r>
              <a:rPr lang="en-US" sz="2800" i="1" dirty="0" err="1">
                <a:solidFill>
                  <a:schemeClr val="tx1"/>
                </a:solidFill>
                <a:latin typeface="CMU Serif Roman" charset="0"/>
                <a:ea typeface="CMU Serif Roman" charset="0"/>
                <a:cs typeface="CMU Serif Roman" charset="0"/>
              </a:rPr>
              <a:t>sege</a:t>
            </a:r>
            <a:r>
              <a:rPr lang="en-US" sz="2800" i="1" dirty="0">
                <a:solidFill>
                  <a:schemeClr val="tx1"/>
                </a:solidFill>
                <a:latin typeface="CMU Serif Roman" charset="0"/>
                <a:ea typeface="CMU Serif Roman" charset="0"/>
                <a:cs typeface="CMU Serif Roman" charset="0"/>
              </a:rPr>
              <a:t> </a:t>
            </a:r>
            <a:r>
              <a:rPr lang="en-US" sz="2800" i="1" dirty="0" err="1" smtClean="0">
                <a:solidFill>
                  <a:srgbClr val="C00000"/>
                </a:solidFill>
                <a:latin typeface="CMU Serif Roman" charset="0"/>
                <a:ea typeface="CMU Serif Roman" charset="0"/>
                <a:cs typeface="CMU Serif Roman" charset="0"/>
              </a:rPr>
              <a:t>noht</a:t>
            </a:r>
            <a:endParaRPr lang="en-US" sz="2800" i="1" dirty="0" smtClean="0">
              <a:solidFill>
                <a:srgbClr val="C00000"/>
              </a:solidFill>
              <a:latin typeface="CMU Serif Roman" charset="0"/>
              <a:ea typeface="CMU Serif Roman" charset="0"/>
              <a:cs typeface="CMU Serif Roman" charset="0"/>
            </a:endParaRPr>
          </a:p>
          <a:p>
            <a:r>
              <a:rPr lang="en-US" sz="2800" i="1" dirty="0" smtClean="0">
                <a:solidFill>
                  <a:schemeClr val="tx1"/>
                </a:solidFill>
                <a:latin typeface="CMU Serif Roman" charset="0"/>
                <a:ea typeface="CMU Serif Roman" charset="0"/>
                <a:cs typeface="CMU Serif Roman" charset="0"/>
              </a:rPr>
              <a:t>(</a:t>
            </a:r>
            <a:r>
              <a:rPr lang="en-US" sz="2800" i="1" dirty="0" err="1" smtClean="0">
                <a:solidFill>
                  <a:schemeClr val="tx1"/>
                </a:solidFill>
                <a:latin typeface="CMU Serif Roman" charset="0"/>
                <a:ea typeface="CMU Serif Roman" charset="0"/>
                <a:cs typeface="CMU Serif Roman" charset="0"/>
              </a:rPr>
              <a:t>Ormulum</a:t>
            </a:r>
            <a:r>
              <a:rPr lang="en-US" sz="2800" i="1" dirty="0" smtClean="0">
                <a:solidFill>
                  <a:schemeClr val="tx1"/>
                </a:solidFill>
                <a:latin typeface="CMU Serif Roman" charset="0"/>
                <a:ea typeface="CMU Serif Roman" charset="0"/>
                <a:cs typeface="CMU Serif Roman" charset="0"/>
              </a:rPr>
              <a:t>, 1100)</a:t>
            </a:r>
          </a:p>
        </p:txBody>
      </p:sp>
      <p:sp>
        <p:nvSpPr>
          <p:cNvPr id="22" name="Rectangle 21"/>
          <p:cNvSpPr/>
          <p:nvPr/>
        </p:nvSpPr>
        <p:spPr>
          <a:xfrm>
            <a:off x="5827628" y="2054444"/>
            <a:ext cx="1992538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i="1" dirty="0" smtClean="0">
                <a:solidFill>
                  <a:srgbClr val="00B050"/>
                </a:solidFill>
                <a:latin typeface="CMU Serif Roman" charset="0"/>
                <a:ea typeface="CMU Serif Roman" charset="0"/>
                <a:cs typeface="CMU Serif Roman" charset="0"/>
              </a:rPr>
              <a:t>I</a:t>
            </a:r>
            <a:r>
              <a:rPr lang="en-US" sz="2800" i="1" dirty="0" smtClean="0">
                <a:solidFill>
                  <a:schemeClr val="tx1"/>
                </a:solidFill>
                <a:latin typeface="CMU Serif Roman" charset="0"/>
                <a:ea typeface="CMU Serif Roman" charset="0"/>
                <a:cs typeface="CMU Serif Roman" charset="0"/>
              </a:rPr>
              <a:t> </a:t>
            </a:r>
            <a:r>
              <a:rPr lang="en-US" sz="2800" i="1" dirty="0" err="1" smtClean="0">
                <a:solidFill>
                  <a:schemeClr val="tx1"/>
                </a:solidFill>
                <a:latin typeface="CMU Serif Roman" charset="0"/>
                <a:ea typeface="CMU Serif Roman" charset="0"/>
                <a:cs typeface="CMU Serif Roman" charset="0"/>
              </a:rPr>
              <a:t>seye</a:t>
            </a:r>
            <a:r>
              <a:rPr lang="en-US" sz="2800" i="1" dirty="0" smtClean="0">
                <a:solidFill>
                  <a:schemeClr val="tx1"/>
                </a:solidFill>
                <a:latin typeface="CMU Serif Roman" charset="0"/>
                <a:ea typeface="CMU Serif Roman" charset="0"/>
                <a:cs typeface="CMU Serif Roman" charset="0"/>
              </a:rPr>
              <a:t> </a:t>
            </a:r>
            <a:r>
              <a:rPr lang="en-US" sz="2800" i="1" dirty="0" smtClean="0">
                <a:solidFill>
                  <a:srgbClr val="C00000"/>
                </a:solidFill>
                <a:latin typeface="CMU Serif Roman" charset="0"/>
                <a:ea typeface="CMU Serif Roman" charset="0"/>
                <a:cs typeface="CMU Serif Roman" charset="0"/>
              </a:rPr>
              <a:t>not</a:t>
            </a:r>
          </a:p>
          <a:p>
            <a:r>
              <a:rPr lang="en-US" sz="2800" i="1" dirty="0" smtClean="0">
                <a:solidFill>
                  <a:schemeClr val="tx1"/>
                </a:solidFill>
                <a:latin typeface="CMU Serif Roman" charset="0"/>
                <a:ea typeface="CMU Serif Roman" charset="0"/>
                <a:cs typeface="CMU Serif Roman" charset="0"/>
              </a:rPr>
              <a:t>(Chaucer, 1400)</a:t>
            </a:r>
          </a:p>
        </p:txBody>
      </p:sp>
      <p:sp>
        <p:nvSpPr>
          <p:cNvPr id="23" name="Rectangle 22"/>
          <p:cNvSpPr/>
          <p:nvPr/>
        </p:nvSpPr>
        <p:spPr>
          <a:xfrm>
            <a:off x="7860879" y="2070727"/>
            <a:ext cx="2414349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i="1" dirty="0" smtClean="0">
                <a:solidFill>
                  <a:srgbClr val="00B050"/>
                </a:solidFill>
                <a:latin typeface="CMU Serif Roman" charset="0"/>
                <a:ea typeface="CMU Serif Roman" charset="0"/>
                <a:cs typeface="CMU Serif Roman" charset="0"/>
              </a:rPr>
              <a:t>I</a:t>
            </a:r>
            <a:r>
              <a:rPr lang="en-US" sz="2800" i="1" dirty="0" smtClean="0">
                <a:solidFill>
                  <a:schemeClr val="tx1"/>
                </a:solidFill>
                <a:latin typeface="CMU Serif Roman" charset="0"/>
                <a:ea typeface="CMU Serif Roman" charset="0"/>
                <a:cs typeface="CMU Serif Roman" charset="0"/>
              </a:rPr>
              <a:t> </a:t>
            </a:r>
            <a:r>
              <a:rPr lang="en-US" sz="2800" i="1" dirty="0" smtClean="0">
                <a:solidFill>
                  <a:srgbClr val="C00000"/>
                </a:solidFill>
                <a:latin typeface="CMU Serif Roman" charset="0"/>
                <a:ea typeface="CMU Serif Roman" charset="0"/>
                <a:cs typeface="CMU Serif Roman" charset="0"/>
              </a:rPr>
              <a:t>doe not</a:t>
            </a:r>
            <a:r>
              <a:rPr lang="en-US" sz="2800" i="1" dirty="0" smtClean="0">
                <a:solidFill>
                  <a:schemeClr val="tx1"/>
                </a:solidFill>
                <a:latin typeface="CMU Serif Roman" charset="0"/>
                <a:ea typeface="CMU Serif Roman" charset="0"/>
                <a:cs typeface="CMU Serif Roman" charset="0"/>
              </a:rPr>
              <a:t> say</a:t>
            </a:r>
          </a:p>
          <a:p>
            <a:r>
              <a:rPr lang="en-US" sz="2800" i="1" dirty="0" smtClean="0">
                <a:solidFill>
                  <a:schemeClr val="tx1"/>
                </a:solidFill>
                <a:latin typeface="CMU Serif Roman" charset="0"/>
                <a:ea typeface="CMU Serif Roman" charset="0"/>
                <a:cs typeface="CMU Serif Roman" charset="0"/>
              </a:rPr>
              <a:t>(Shakespeare, 1600)</a:t>
            </a:r>
          </a:p>
        </p:txBody>
      </p:sp>
      <p:sp>
        <p:nvSpPr>
          <p:cNvPr id="27" name="Rectangle 26"/>
          <p:cNvSpPr/>
          <p:nvPr/>
        </p:nvSpPr>
        <p:spPr>
          <a:xfrm>
            <a:off x="10219220" y="2071972"/>
            <a:ext cx="241434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i="1" dirty="0" smtClean="0">
                <a:solidFill>
                  <a:srgbClr val="00B050"/>
                </a:solidFill>
                <a:latin typeface="CMU Serif Roman" charset="0"/>
                <a:ea typeface="CMU Serif Roman" charset="0"/>
                <a:cs typeface="CMU Serif Roman" charset="0"/>
              </a:rPr>
              <a:t>I</a:t>
            </a:r>
            <a:r>
              <a:rPr lang="en-US" sz="2800" i="1" dirty="0" smtClean="0">
                <a:solidFill>
                  <a:schemeClr val="tx1"/>
                </a:solidFill>
                <a:latin typeface="CMU Serif Roman" charset="0"/>
                <a:ea typeface="CMU Serif Roman" charset="0"/>
                <a:cs typeface="CMU Serif Roman" charset="0"/>
              </a:rPr>
              <a:t> </a:t>
            </a:r>
            <a:r>
              <a:rPr lang="en-US" sz="2800" i="1" dirty="0" smtClean="0">
                <a:solidFill>
                  <a:srgbClr val="C00000"/>
                </a:solidFill>
                <a:latin typeface="CMU Serif Roman" charset="0"/>
                <a:ea typeface="CMU Serif Roman" charset="0"/>
                <a:cs typeface="CMU Serif Roman" charset="0"/>
              </a:rPr>
              <a:t>don’t</a:t>
            </a:r>
            <a:r>
              <a:rPr lang="en-US" sz="2800" i="1" dirty="0" smtClean="0">
                <a:solidFill>
                  <a:schemeClr val="tx1"/>
                </a:solidFill>
                <a:latin typeface="CMU Serif Roman" charset="0"/>
                <a:ea typeface="CMU Serif Roman" charset="0"/>
                <a:cs typeface="CMU Serif Roman" charset="0"/>
              </a:rPr>
              <a:t> say</a:t>
            </a:r>
          </a:p>
          <a:p>
            <a:r>
              <a:rPr lang="en-US" sz="2800" i="1" dirty="0" smtClean="0">
                <a:solidFill>
                  <a:schemeClr val="tx1"/>
                </a:solidFill>
                <a:latin typeface="CMU Serif Roman" charset="0"/>
                <a:ea typeface="CMU Serif Roman" charset="0"/>
                <a:cs typeface="CMU Serif Roman" charset="0"/>
              </a:rPr>
              <a:t>(Woolf, 1900)</a:t>
            </a:r>
          </a:p>
        </p:txBody>
      </p:sp>
      <p:sp>
        <p:nvSpPr>
          <p:cNvPr id="40" name="Shape 56"/>
          <p:cNvSpPr txBox="1"/>
          <p:nvPr/>
        </p:nvSpPr>
        <p:spPr>
          <a:xfrm>
            <a:off x="224261" y="1164674"/>
            <a:ext cx="6727804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Understanding why words change</a:t>
            </a:r>
            <a:endParaRPr dirty="0"/>
          </a:p>
        </p:txBody>
      </p:sp>
      <p:sp>
        <p:nvSpPr>
          <p:cNvPr id="41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44" name="Shape 14"/>
          <p:cNvSpPr txBox="1"/>
          <p:nvPr/>
        </p:nvSpPr>
        <p:spPr>
          <a:xfrm>
            <a:off x="265096" y="13743"/>
            <a:ext cx="719749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lang="en-GB" dirty="0" smtClean="0"/>
              <a:t>Findings</a:t>
            </a:r>
            <a:endParaRPr dirty="0"/>
          </a:p>
        </p:txBody>
      </p:sp>
      <p:sp>
        <p:nvSpPr>
          <p:cNvPr id="45" name="çç">
            <a:hlinkClick r:id="rId5" action="ppaction://hlinksldjump"/>
          </p:cNvPr>
          <p:cNvSpPr/>
          <p:nvPr/>
        </p:nvSpPr>
        <p:spPr>
          <a:xfrm>
            <a:off x="802187" y="334374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8" name="Shape 56"/>
          <p:cNvSpPr txBox="1"/>
          <p:nvPr/>
        </p:nvSpPr>
        <p:spPr>
          <a:xfrm>
            <a:off x="184189" y="615349"/>
            <a:ext cx="2665794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Experimental </a:t>
            </a:r>
            <a:r>
              <a:rPr lang="en-GB" dirty="0" err="1" smtClean="0"/>
              <a:t>diachronics</a:t>
            </a:r>
            <a:endParaRPr dirty="0"/>
          </a:p>
        </p:txBody>
      </p:sp>
      <p:sp>
        <p:nvSpPr>
          <p:cNvPr id="37" name="çç">
            <a:hlinkClick r:id="rId5" action="ppaction://hlinksldjump"/>
          </p:cNvPr>
          <p:cNvSpPr/>
          <p:nvPr/>
        </p:nvSpPr>
        <p:spPr>
          <a:xfrm>
            <a:off x="443296" y="334045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8" name="çç">
            <a:hlinkClick r:id="rId5" action="ppaction://hlinksldjump"/>
          </p:cNvPr>
          <p:cNvSpPr/>
          <p:nvPr/>
        </p:nvSpPr>
        <p:spPr>
          <a:xfrm>
            <a:off x="623856" y="334044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0841604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28</a:t>
            </a:fld>
            <a:endParaRPr/>
          </a:p>
        </p:txBody>
      </p:sp>
      <p:sp>
        <p:nvSpPr>
          <p:cNvPr id="25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6" name="Circle">
            <a:hlinkClick r:id="rId3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9" name="çç">
            <a:hlinkClick r:id="rId4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0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1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2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3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4" name="Circle">
            <a:hlinkClick r:id="rId3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5" name="çç">
            <a:hlinkClick r:id="rId4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6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pic>
        <p:nvPicPr>
          <p:cNvPr id="20" name="pasted-image.tif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43296" y="3633396"/>
            <a:ext cx="5885661" cy="3021307"/>
          </a:xfrm>
          <a:prstGeom prst="rect">
            <a:avLst/>
          </a:prstGeom>
          <a:ln w="12700">
            <a:miter lim="400000"/>
          </a:ln>
        </p:spPr>
      </p:pic>
      <p:pic>
        <p:nvPicPr>
          <p:cNvPr id="21" name="pasted-image.tif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916921" y="3633395"/>
            <a:ext cx="4680347" cy="3021307"/>
          </a:xfrm>
          <a:prstGeom prst="rect">
            <a:avLst/>
          </a:prstGeom>
          <a:ln w="12700">
            <a:miter lim="400000"/>
          </a:ln>
        </p:spPr>
      </p:pic>
      <p:sp>
        <p:nvSpPr>
          <p:cNvPr id="27" name="Shape 56"/>
          <p:cNvSpPr txBox="1"/>
          <p:nvPr/>
        </p:nvSpPr>
        <p:spPr>
          <a:xfrm>
            <a:off x="224261" y="1164674"/>
            <a:ext cx="6727804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Understanding why words change</a:t>
            </a:r>
            <a:endParaRPr dirty="0"/>
          </a:p>
        </p:txBody>
      </p:sp>
      <p:sp>
        <p:nvSpPr>
          <p:cNvPr id="39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42" name="Shape 14"/>
          <p:cNvSpPr txBox="1"/>
          <p:nvPr/>
        </p:nvSpPr>
        <p:spPr>
          <a:xfrm>
            <a:off x="265096" y="13743"/>
            <a:ext cx="719749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lang="en-GB" dirty="0" smtClean="0"/>
              <a:t>Findings</a:t>
            </a:r>
            <a:endParaRPr dirty="0"/>
          </a:p>
        </p:txBody>
      </p:sp>
      <p:sp>
        <p:nvSpPr>
          <p:cNvPr id="43" name="çç">
            <a:hlinkClick r:id="rId4" action="ppaction://hlinksldjump"/>
          </p:cNvPr>
          <p:cNvSpPr/>
          <p:nvPr/>
        </p:nvSpPr>
        <p:spPr>
          <a:xfrm>
            <a:off x="802187" y="334374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3" name="Shape 56"/>
          <p:cNvSpPr txBox="1"/>
          <p:nvPr/>
        </p:nvSpPr>
        <p:spPr>
          <a:xfrm>
            <a:off x="184189" y="615349"/>
            <a:ext cx="2665794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Experimental </a:t>
            </a:r>
            <a:r>
              <a:rPr lang="en-GB" dirty="0" err="1" smtClean="0"/>
              <a:t>diachronics</a:t>
            </a:r>
            <a:endParaRPr dirty="0"/>
          </a:p>
        </p:txBody>
      </p:sp>
      <p:sp>
        <p:nvSpPr>
          <p:cNvPr id="24" name="çç">
            <a:hlinkClick r:id="rId4" action="ppaction://hlinksldjump"/>
          </p:cNvPr>
          <p:cNvSpPr/>
          <p:nvPr/>
        </p:nvSpPr>
        <p:spPr>
          <a:xfrm>
            <a:off x="443296" y="334045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8" name="çç">
            <a:hlinkClick r:id="rId4" action="ppaction://hlinksldjump"/>
          </p:cNvPr>
          <p:cNvSpPr/>
          <p:nvPr/>
        </p:nvSpPr>
        <p:spPr>
          <a:xfrm>
            <a:off x="623856" y="334044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6683219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29</a:t>
            </a:fld>
            <a:endParaRPr/>
          </a:p>
        </p:txBody>
      </p:sp>
      <p:sp>
        <p:nvSpPr>
          <p:cNvPr id="25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6" name="Circle">
            <a:hlinkClick r:id="rId3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9" name="çç">
            <a:hlinkClick r:id="rId4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0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1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2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3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4" name="Circle">
            <a:hlinkClick r:id="rId3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5" name="çç">
            <a:hlinkClick r:id="rId4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6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" name="TextBox 18"/>
          <p:cNvSpPr txBox="1"/>
          <p:nvPr/>
        </p:nvSpPr>
        <p:spPr>
          <a:xfrm>
            <a:off x="224261" y="8566414"/>
            <a:ext cx="12352339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latinLnBrk="1"/>
            <a:r>
              <a:rPr lang="en-US" sz="2000" dirty="0" err="1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Pagel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, Atkinson &amp; Meade (2007)</a:t>
            </a:r>
            <a:endParaRPr lang="en-US" sz="2000" dirty="0">
              <a:solidFill>
                <a:srgbClr val="0000FF"/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198" y="2086380"/>
            <a:ext cx="6335221" cy="6395845"/>
          </a:xfrm>
          <a:prstGeom prst="rect">
            <a:avLst/>
          </a:prstGeom>
        </p:spPr>
      </p:pic>
      <p:sp>
        <p:nvSpPr>
          <p:cNvPr id="23" name="Shape 56"/>
          <p:cNvSpPr txBox="1"/>
          <p:nvPr/>
        </p:nvSpPr>
        <p:spPr>
          <a:xfrm>
            <a:off x="224261" y="1164674"/>
            <a:ext cx="6727804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Understanding why words change</a:t>
            </a:r>
            <a:endParaRPr dirty="0"/>
          </a:p>
        </p:txBody>
      </p:sp>
      <p:sp>
        <p:nvSpPr>
          <p:cNvPr id="38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41" name="Shape 14"/>
          <p:cNvSpPr txBox="1"/>
          <p:nvPr/>
        </p:nvSpPr>
        <p:spPr>
          <a:xfrm>
            <a:off x="265096" y="13743"/>
            <a:ext cx="719749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lang="en-GB" dirty="0" smtClean="0"/>
              <a:t>Findings</a:t>
            </a:r>
            <a:endParaRPr dirty="0"/>
          </a:p>
        </p:txBody>
      </p:sp>
      <p:sp>
        <p:nvSpPr>
          <p:cNvPr id="42" name="çç">
            <a:hlinkClick r:id="rId4" action="ppaction://hlinksldjump"/>
          </p:cNvPr>
          <p:cNvSpPr/>
          <p:nvPr/>
        </p:nvSpPr>
        <p:spPr>
          <a:xfrm>
            <a:off x="802187" y="334374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4" name="Shape 56"/>
          <p:cNvSpPr txBox="1"/>
          <p:nvPr/>
        </p:nvSpPr>
        <p:spPr>
          <a:xfrm>
            <a:off x="184189" y="615349"/>
            <a:ext cx="2665794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Experimental </a:t>
            </a:r>
            <a:r>
              <a:rPr lang="en-GB" dirty="0" err="1" smtClean="0"/>
              <a:t>diachronics</a:t>
            </a:r>
            <a:endParaRPr dirty="0"/>
          </a:p>
        </p:txBody>
      </p:sp>
      <p:sp>
        <p:nvSpPr>
          <p:cNvPr id="27" name="çç">
            <a:hlinkClick r:id="rId4" action="ppaction://hlinksldjump"/>
          </p:cNvPr>
          <p:cNvSpPr/>
          <p:nvPr/>
        </p:nvSpPr>
        <p:spPr>
          <a:xfrm>
            <a:off x="443296" y="334045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8" name="çç">
            <a:hlinkClick r:id="rId4" action="ppaction://hlinksldjump"/>
          </p:cNvPr>
          <p:cNvSpPr/>
          <p:nvPr/>
        </p:nvSpPr>
        <p:spPr>
          <a:xfrm>
            <a:off x="623856" y="334044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9866450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</a:t>
            </a:fld>
            <a:endParaRPr/>
          </a:p>
        </p:txBody>
      </p:sp>
      <p:sp>
        <p:nvSpPr>
          <p:cNvPr id="19" name="Circle">
            <a:hlinkClick r:id="" action="ppaction://noaction"/>
          </p:cNvPr>
          <p:cNvSpPr/>
          <p:nvPr/>
        </p:nvSpPr>
        <p:spPr>
          <a:xfrm>
            <a:off x="1007325" y="374864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pic>
        <p:nvPicPr>
          <p:cNvPr id="25" name="pasted-image.ti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176956" y="2114550"/>
            <a:ext cx="6639007" cy="6367675"/>
          </a:xfrm>
          <a:prstGeom prst="rect">
            <a:avLst/>
          </a:prstGeom>
          <a:ln w="12700">
            <a:miter lim="400000"/>
          </a:ln>
        </p:spPr>
      </p:pic>
      <p:sp>
        <p:nvSpPr>
          <p:cNvPr id="26" name="TextBox 25"/>
          <p:cNvSpPr txBox="1"/>
          <p:nvPr/>
        </p:nvSpPr>
        <p:spPr>
          <a:xfrm>
            <a:off x="5217084" y="8482225"/>
            <a:ext cx="2558753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Darwin (1837)</a:t>
            </a:r>
            <a:endParaRPr kumimoji="0" lang="en-US" sz="2000" b="0" i="0" u="none" strike="noStrike" cap="none" spc="0" normalizeH="0" baseline="0" dirty="0">
              <a:ln>
                <a:noFill/>
              </a:ln>
              <a:solidFill>
                <a:srgbClr val="0000FF"/>
              </a:solidFill>
              <a:effectLst/>
              <a:uFillTx/>
              <a:latin typeface="CMU Serif Roman" charset="0"/>
              <a:ea typeface="CMU Serif Roman" charset="0"/>
              <a:cs typeface="CMU Serif Roman" charset="0"/>
              <a:sym typeface="Helvetica"/>
            </a:endParaRPr>
          </a:p>
        </p:txBody>
      </p:sp>
      <p:sp>
        <p:nvSpPr>
          <p:cNvPr id="27" name="Shape 56"/>
          <p:cNvSpPr txBox="1"/>
          <p:nvPr/>
        </p:nvSpPr>
        <p:spPr>
          <a:xfrm>
            <a:off x="224261" y="1164674"/>
            <a:ext cx="5697072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What is language evolution?</a:t>
            </a:r>
            <a:endParaRPr dirty="0"/>
          </a:p>
        </p:txBody>
      </p:sp>
      <p:sp>
        <p:nvSpPr>
          <p:cNvPr id="28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9" name="Circle">
            <a:hlinkClick r:id="rId4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0" name="çç">
            <a:hlinkClick r:id="rId5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1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2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3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4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5" name="Circle">
            <a:hlinkClick r:id="rId4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6" name="çç">
            <a:hlinkClick r:id="rId5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7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8" name="Shape 14"/>
          <p:cNvSpPr txBox="1"/>
          <p:nvPr/>
        </p:nvSpPr>
        <p:spPr>
          <a:xfrm>
            <a:off x="265096" y="16203"/>
            <a:ext cx="813892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dirty="0"/>
              <a:t>Overview</a:t>
            </a:r>
          </a:p>
        </p:txBody>
      </p:sp>
      <p:sp>
        <p:nvSpPr>
          <p:cNvPr id="21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2" name="Shape 56"/>
          <p:cNvSpPr txBox="1"/>
          <p:nvPr/>
        </p:nvSpPr>
        <p:spPr>
          <a:xfrm>
            <a:off x="184189" y="615349"/>
            <a:ext cx="2665794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Experimental </a:t>
            </a:r>
            <a:r>
              <a:rPr lang="en-GB" dirty="0" err="1" smtClean="0"/>
              <a:t>diachronics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4307280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30</a:t>
            </a:fld>
            <a:endParaRPr/>
          </a:p>
        </p:txBody>
      </p:sp>
      <p:sp>
        <p:nvSpPr>
          <p:cNvPr id="25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6" name="Circle">
            <a:hlinkClick r:id="rId3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9" name="çç">
            <a:hlinkClick r:id="rId4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0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1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2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3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4" name="Circle">
            <a:hlinkClick r:id="rId3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5" name="çç">
            <a:hlinkClick r:id="rId4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6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Shape 56"/>
          <p:cNvSpPr txBox="1"/>
          <p:nvPr/>
        </p:nvSpPr>
        <p:spPr>
          <a:xfrm>
            <a:off x="224261" y="1164674"/>
            <a:ext cx="6727804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Understanding why words change</a:t>
            </a:r>
            <a:endParaRPr dirty="0"/>
          </a:p>
        </p:txBody>
      </p:sp>
      <p:sp>
        <p:nvSpPr>
          <p:cNvPr id="38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41" name="Shape 14"/>
          <p:cNvSpPr txBox="1"/>
          <p:nvPr/>
        </p:nvSpPr>
        <p:spPr>
          <a:xfrm>
            <a:off x="265096" y="13743"/>
            <a:ext cx="719749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lang="en-GB" dirty="0" smtClean="0"/>
              <a:t>Findings</a:t>
            </a:r>
            <a:endParaRPr dirty="0"/>
          </a:p>
        </p:txBody>
      </p:sp>
      <p:sp>
        <p:nvSpPr>
          <p:cNvPr id="42" name="çç">
            <a:hlinkClick r:id="rId4" action="ppaction://hlinksldjump"/>
          </p:cNvPr>
          <p:cNvSpPr/>
          <p:nvPr/>
        </p:nvSpPr>
        <p:spPr>
          <a:xfrm>
            <a:off x="802187" y="334374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54" r="4091"/>
          <a:stretch/>
        </p:blipFill>
        <p:spPr>
          <a:xfrm>
            <a:off x="2494721" y="2206663"/>
            <a:ext cx="8015358" cy="6816755"/>
          </a:xfrm>
          <a:prstGeom prst="rect">
            <a:avLst/>
          </a:prstGeom>
        </p:spPr>
      </p:pic>
      <p:sp>
        <p:nvSpPr>
          <p:cNvPr id="28" name="Shape 56"/>
          <p:cNvSpPr txBox="1"/>
          <p:nvPr/>
        </p:nvSpPr>
        <p:spPr>
          <a:xfrm>
            <a:off x="184189" y="615349"/>
            <a:ext cx="2665794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Experimental </a:t>
            </a:r>
            <a:r>
              <a:rPr lang="en-GB" dirty="0" err="1" smtClean="0"/>
              <a:t>diachronics</a:t>
            </a:r>
            <a:endParaRPr dirty="0"/>
          </a:p>
        </p:txBody>
      </p:sp>
      <p:sp>
        <p:nvSpPr>
          <p:cNvPr id="37" name="çç">
            <a:hlinkClick r:id="rId4" action="ppaction://hlinksldjump"/>
          </p:cNvPr>
          <p:cNvSpPr/>
          <p:nvPr/>
        </p:nvSpPr>
        <p:spPr>
          <a:xfrm>
            <a:off x="443296" y="334045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43" name="çç">
            <a:hlinkClick r:id="rId4" action="ppaction://hlinksldjump"/>
          </p:cNvPr>
          <p:cNvSpPr/>
          <p:nvPr/>
        </p:nvSpPr>
        <p:spPr>
          <a:xfrm>
            <a:off x="623856" y="334044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367682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31</a:t>
            </a:fld>
            <a:endParaRPr/>
          </a:p>
        </p:txBody>
      </p:sp>
      <p:sp>
        <p:nvSpPr>
          <p:cNvPr id="25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6" name="Circle">
            <a:hlinkClick r:id="rId3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9" name="çç">
            <a:hlinkClick r:id="rId4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0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1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2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3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4" name="Circle">
            <a:hlinkClick r:id="rId3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5" name="çç">
            <a:hlinkClick r:id="rId4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6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" name="TextBox 18"/>
          <p:cNvSpPr txBox="1"/>
          <p:nvPr/>
        </p:nvSpPr>
        <p:spPr>
          <a:xfrm>
            <a:off x="224261" y="8566414"/>
            <a:ext cx="12352339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latinLnBrk="1"/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Brand &amp; Monaghan (in prep)</a:t>
            </a:r>
            <a:endParaRPr lang="en-US" sz="2000" dirty="0">
              <a:solidFill>
                <a:srgbClr val="0000FF"/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373"/>
          <a:stretch/>
        </p:blipFill>
        <p:spPr>
          <a:xfrm>
            <a:off x="184188" y="2317679"/>
            <a:ext cx="5735822" cy="6240886"/>
          </a:xfrm>
          <a:prstGeom prst="rect">
            <a:avLst/>
          </a:prstGeom>
        </p:spPr>
      </p:pic>
      <p:graphicFrame>
        <p:nvGraphicFramePr>
          <p:cNvPr id="38" name="Table 3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4449423"/>
              </p:ext>
            </p:extLst>
          </p:nvPr>
        </p:nvGraphicFramePr>
        <p:xfrm>
          <a:off x="6060557" y="2381118"/>
          <a:ext cx="6312843" cy="5732389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104281"/>
                <a:gridCol w="2104281"/>
                <a:gridCol w="2104281"/>
              </a:tblGrid>
              <a:tr h="44095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Frequency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2700" marR="12700" marT="1270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Generation</a:t>
                      </a:r>
                      <a:r>
                        <a:rPr lang="en-US" sz="16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 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2700" marR="12700" marT="1270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Generation</a:t>
                      </a:r>
                      <a:r>
                        <a:rPr lang="en-US" sz="1600" baseline="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 7</a:t>
                      </a:r>
                      <a:endParaRPr lang="en-US" sz="16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4095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low</a:t>
                      </a:r>
                    </a:p>
                  </a:txBody>
                  <a:tcPr marL="12700" marR="12700" marT="1270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giloku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2700" marR="12700" marT="1270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err="1"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mih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ewu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2700" marR="12700" marT="1270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</a:tr>
              <a:tr h="44095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low</a:t>
                      </a:r>
                    </a:p>
                  </a:txBody>
                  <a:tcPr marL="12700" marR="12700" marT="1270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howuna</a:t>
                      </a:r>
                    </a:p>
                  </a:txBody>
                  <a:tcPr marL="12700" marR="12700" marT="1270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err="1" smtClean="0"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mih</a:t>
                      </a:r>
                      <a:r>
                        <a:rPr lang="en-US" sz="16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uge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2700" marR="12700" marT="12700" marB="0" anchor="ctr">
                    <a:noFill/>
                  </a:tcPr>
                </a:tc>
              </a:tr>
              <a:tr h="44095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low</a:t>
                      </a:r>
                    </a:p>
                  </a:txBody>
                  <a:tcPr marL="12700" marR="12700" marT="1270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kugawe</a:t>
                      </a:r>
                    </a:p>
                  </a:txBody>
                  <a:tcPr marL="12700" marR="12700" marT="1270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err="1">
                          <a:solidFill>
                            <a:schemeClr val="accent6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n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ap</a:t>
                      </a:r>
                      <a:r>
                        <a:rPr lang="en-US" sz="1600" b="0" i="0" u="none" strike="noStrike" dirty="0" err="1">
                          <a:solidFill>
                            <a:schemeClr val="accent6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iwa</a:t>
                      </a:r>
                      <a:endParaRPr lang="en-US" sz="1600" b="0" i="0" u="none" strike="noStrike" dirty="0">
                        <a:solidFill>
                          <a:schemeClr val="accent6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2700" marR="12700" marT="12700" marB="0" anchor="ctr">
                    <a:noFill/>
                  </a:tcPr>
                </a:tc>
              </a:tr>
              <a:tr h="44095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low</a:t>
                      </a:r>
                    </a:p>
                  </a:txBody>
                  <a:tcPr marL="12700" marR="12700" marT="12700" marB="0" anchor="ctr"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lomapi</a:t>
                      </a:r>
                    </a:p>
                  </a:txBody>
                  <a:tcPr marL="12700" marR="12700" marT="12700" marB="0" anchor="ctr"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u="none" strike="noStrike" dirty="0" err="1" smtClean="0">
                          <a:solidFill>
                            <a:schemeClr val="accent6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n</a:t>
                      </a:r>
                      <a:r>
                        <a:rPr lang="en-US" sz="16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ok</a:t>
                      </a:r>
                      <a:r>
                        <a:rPr lang="en-US" sz="1600" b="0" i="0" u="none" strike="noStrike" dirty="0" err="1" smtClean="0">
                          <a:solidFill>
                            <a:schemeClr val="accent6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iwa</a:t>
                      </a:r>
                      <a:endParaRPr lang="en-US" sz="1600" b="0" i="0" u="none" strike="noStrike" dirty="0" smtClean="0">
                        <a:solidFill>
                          <a:schemeClr val="accent6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2700" marR="12700" marT="12700" marB="0" anchor="ctr"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4095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med</a:t>
                      </a:r>
                    </a:p>
                  </a:txBody>
                  <a:tcPr marL="12700" marR="12700" marT="12700" marB="0" anchor="ctr"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nakilu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2700" marR="12700" marT="12700" marB="0" anchor="ctr"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lilipe</a:t>
                      </a:r>
                    </a:p>
                  </a:txBody>
                  <a:tcPr marL="12700" marR="12700" marT="12700" marB="0" anchor="ctr"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</a:tr>
              <a:tr h="44095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med</a:t>
                      </a:r>
                    </a:p>
                  </a:txBody>
                  <a:tcPr marL="12700" marR="12700" marT="1270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wapohe</a:t>
                      </a:r>
                    </a:p>
                  </a:txBody>
                  <a:tcPr marL="12700" marR="12700" marT="1270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lamupo</a:t>
                      </a:r>
                    </a:p>
                  </a:txBody>
                  <a:tcPr marL="12700" marR="12700" marT="12700" marB="0" anchor="ctr">
                    <a:noFill/>
                  </a:tcPr>
                </a:tc>
              </a:tr>
              <a:tr h="44095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med</a:t>
                      </a:r>
                    </a:p>
                  </a:txBody>
                  <a:tcPr marL="12700" marR="12700" marT="1270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muhego</a:t>
                      </a:r>
                    </a:p>
                  </a:txBody>
                  <a:tcPr marL="12700" marR="12700" marT="1270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hewino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2700" marR="12700" marT="12700" marB="0" anchor="ctr">
                    <a:noFill/>
                  </a:tcPr>
                </a:tc>
              </a:tr>
              <a:tr h="44095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med</a:t>
                      </a:r>
                    </a:p>
                  </a:txBody>
                  <a:tcPr marL="12700" marR="12700" marT="12700" marB="0" anchor="ctr"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u="none" strike="noStrike" dirty="0" err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punima</a:t>
                      </a:r>
                      <a:endParaRPr lang="en-US" sz="1600" b="0" i="0" u="none" strike="noStrike" dirty="0" smtClean="0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2700" marR="12700" marT="12700" marB="0" anchor="ctr"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wopehu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2700" marR="12700" marT="12700" marB="0" anchor="ctr"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4095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high</a:t>
                      </a:r>
                    </a:p>
                  </a:txBody>
                  <a:tcPr marL="12700" marR="12700" marT="12700" marB="0" anchor="ctr"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err="1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henumi</a:t>
                      </a:r>
                      <a:endParaRPr lang="en-US" sz="1600" b="0" i="0" u="none" strike="noStrike" dirty="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2700" marR="12700" marT="12700" marB="0" anchor="ctr"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err="1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punima</a:t>
                      </a:r>
                      <a:endParaRPr lang="en-US" sz="1600" b="0" i="0" u="none" strike="noStrike" dirty="0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2700" marR="12700" marT="12700" marB="0" anchor="ctr"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</a:tr>
              <a:tr h="44095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high</a:t>
                      </a:r>
                    </a:p>
                  </a:txBody>
                  <a:tcPr marL="12700" marR="12700" marT="1270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err="1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gakulo</a:t>
                      </a:r>
                      <a:endParaRPr lang="en-US" sz="1600" b="0" i="0" u="none" strike="noStrike" dirty="0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2700" marR="12700" marT="1270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logopi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2700" marR="12700" marT="12700" marB="0" anchor="ctr">
                    <a:noFill/>
                  </a:tcPr>
                </a:tc>
              </a:tr>
              <a:tr h="44095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high</a:t>
                      </a:r>
                    </a:p>
                  </a:txBody>
                  <a:tcPr marL="12700" marR="12700" marT="1270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nipewa</a:t>
                      </a:r>
                    </a:p>
                  </a:txBody>
                  <a:tcPr marL="12700" marR="12700" marT="1270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err="1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henumi</a:t>
                      </a:r>
                      <a:endParaRPr lang="en-US" sz="1600" b="0" i="0" u="none" strike="noStrike" dirty="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2700" marR="12700" marT="12700" marB="0" anchor="ctr">
                    <a:noFill/>
                  </a:tcPr>
                </a:tc>
              </a:tr>
              <a:tr h="44095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high</a:t>
                      </a:r>
                    </a:p>
                  </a:txBody>
                  <a:tcPr marL="12700" marR="12700" marT="1270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mehapu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2700" marR="12700" marT="1270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err="1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gakulo</a:t>
                      </a:r>
                      <a:endParaRPr lang="en-US" sz="1600" b="0" i="0" u="none" strike="noStrike" dirty="0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2700" marR="12700" marT="1270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39" name="Picture 3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016" t="36782" r="3038" b="41698"/>
          <a:stretch/>
        </p:blipFill>
        <p:spPr>
          <a:xfrm>
            <a:off x="4385599" y="2559007"/>
            <a:ext cx="1351530" cy="1619924"/>
          </a:xfrm>
          <a:prstGeom prst="rect">
            <a:avLst/>
          </a:prstGeom>
        </p:spPr>
      </p:pic>
      <p:sp>
        <p:nvSpPr>
          <p:cNvPr id="23" name="Shape 56"/>
          <p:cNvSpPr txBox="1"/>
          <p:nvPr/>
        </p:nvSpPr>
        <p:spPr>
          <a:xfrm>
            <a:off x="224261" y="1164674"/>
            <a:ext cx="6727804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Understanding why words change</a:t>
            </a:r>
            <a:endParaRPr dirty="0"/>
          </a:p>
        </p:txBody>
      </p:sp>
      <p:sp>
        <p:nvSpPr>
          <p:cNvPr id="40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43" name="Shape 14"/>
          <p:cNvSpPr txBox="1"/>
          <p:nvPr/>
        </p:nvSpPr>
        <p:spPr>
          <a:xfrm>
            <a:off x="265096" y="13743"/>
            <a:ext cx="719749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lang="en-GB" dirty="0" smtClean="0"/>
              <a:t>Findings</a:t>
            </a:r>
            <a:endParaRPr dirty="0"/>
          </a:p>
        </p:txBody>
      </p:sp>
      <p:sp>
        <p:nvSpPr>
          <p:cNvPr id="44" name="çç">
            <a:hlinkClick r:id="rId4" action="ppaction://hlinksldjump"/>
          </p:cNvPr>
          <p:cNvSpPr/>
          <p:nvPr/>
        </p:nvSpPr>
        <p:spPr>
          <a:xfrm>
            <a:off x="802187" y="334374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8" name="Shape 56"/>
          <p:cNvSpPr txBox="1"/>
          <p:nvPr/>
        </p:nvSpPr>
        <p:spPr>
          <a:xfrm>
            <a:off x="184189" y="615349"/>
            <a:ext cx="2665794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Experimental </a:t>
            </a:r>
            <a:r>
              <a:rPr lang="en-GB" dirty="0" err="1" smtClean="0"/>
              <a:t>diachronics</a:t>
            </a:r>
            <a:endParaRPr dirty="0"/>
          </a:p>
        </p:txBody>
      </p:sp>
      <p:sp>
        <p:nvSpPr>
          <p:cNvPr id="37" name="çç">
            <a:hlinkClick r:id="rId4" action="ppaction://hlinksldjump"/>
          </p:cNvPr>
          <p:cNvSpPr/>
          <p:nvPr/>
        </p:nvSpPr>
        <p:spPr>
          <a:xfrm>
            <a:off x="443296" y="334045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45" name="çç">
            <a:hlinkClick r:id="rId4" action="ppaction://hlinksldjump"/>
          </p:cNvPr>
          <p:cNvSpPr/>
          <p:nvPr/>
        </p:nvSpPr>
        <p:spPr>
          <a:xfrm>
            <a:off x="623856" y="334044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2931588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32</a:t>
            </a:fld>
            <a:endParaRPr/>
          </a:p>
        </p:txBody>
      </p:sp>
      <p:sp>
        <p:nvSpPr>
          <p:cNvPr id="25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6" name="Circle">
            <a:hlinkClick r:id="rId3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9" name="çç">
            <a:hlinkClick r:id="rId4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0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1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2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3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4" name="Circle">
            <a:hlinkClick r:id="rId3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5" name="çç">
            <a:hlinkClick r:id="rId4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6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Shape 56"/>
          <p:cNvSpPr txBox="1"/>
          <p:nvPr/>
        </p:nvSpPr>
        <p:spPr>
          <a:xfrm>
            <a:off x="224261" y="1164674"/>
            <a:ext cx="6727804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Understanding why words change</a:t>
            </a:r>
            <a:endParaRPr dirty="0"/>
          </a:p>
        </p:txBody>
      </p:sp>
      <p:sp>
        <p:nvSpPr>
          <p:cNvPr id="40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43" name="Shape 14"/>
          <p:cNvSpPr txBox="1"/>
          <p:nvPr/>
        </p:nvSpPr>
        <p:spPr>
          <a:xfrm>
            <a:off x="265096" y="13743"/>
            <a:ext cx="719749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lang="en-GB" dirty="0" smtClean="0"/>
              <a:t>Findings</a:t>
            </a:r>
            <a:endParaRPr dirty="0"/>
          </a:p>
        </p:txBody>
      </p:sp>
      <p:sp>
        <p:nvSpPr>
          <p:cNvPr id="44" name="çç">
            <a:hlinkClick r:id="rId4" action="ppaction://hlinksldjump"/>
          </p:cNvPr>
          <p:cNvSpPr/>
          <p:nvPr/>
        </p:nvSpPr>
        <p:spPr>
          <a:xfrm>
            <a:off x="802187" y="334374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6875" y="1975609"/>
            <a:ext cx="7971054" cy="6584784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>
            <a:off x="2089875" y="3360420"/>
            <a:ext cx="1354822" cy="320040"/>
          </a:xfrm>
          <a:prstGeom prst="line">
            <a:avLst/>
          </a:prstGeom>
          <a:noFill/>
          <a:ln w="44450" cap="flat">
            <a:solidFill>
              <a:srgbClr val="A61E03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7" name="Shape 338"/>
          <p:cNvSpPr/>
          <p:nvPr/>
        </p:nvSpPr>
        <p:spPr>
          <a:xfrm>
            <a:off x="184189" y="2449354"/>
            <a:ext cx="1905686" cy="12311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0" tIns="0" rIns="0" bIns="0" anchor="ctr">
            <a:spAutoFit/>
          </a:bodyPr>
          <a:lstStyle/>
          <a:p>
            <a:pPr lvl="0">
              <a:spcBef>
                <a:spcPts val="1000"/>
              </a:spcBef>
              <a:defRPr sz="1800"/>
            </a:pPr>
            <a:r>
              <a:rPr lang="en-GB" sz="4000" smtClean="0">
                <a:latin typeface="Times"/>
                <a:ea typeface="Times"/>
                <a:cs typeface="Times"/>
                <a:sym typeface="Times"/>
              </a:rPr>
              <a:t>Word length</a:t>
            </a:r>
            <a:endParaRPr sz="4000" dirty="0">
              <a:latin typeface="Times"/>
              <a:ea typeface="Times"/>
              <a:cs typeface="Times"/>
              <a:sym typeface="Times"/>
            </a:endParaRPr>
          </a:p>
        </p:txBody>
      </p:sp>
      <p:cxnSp>
        <p:nvCxnSpPr>
          <p:cNvPr id="45" name="Straight Connector 44"/>
          <p:cNvCxnSpPr/>
          <p:nvPr/>
        </p:nvCxnSpPr>
        <p:spPr>
          <a:xfrm flipV="1">
            <a:off x="2767286" y="6425948"/>
            <a:ext cx="1392185" cy="752092"/>
          </a:xfrm>
          <a:prstGeom prst="line">
            <a:avLst/>
          </a:prstGeom>
          <a:noFill/>
          <a:ln w="44450" cap="flat">
            <a:solidFill>
              <a:srgbClr val="A61E03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6" name="Shape 338"/>
          <p:cNvSpPr/>
          <p:nvPr/>
        </p:nvSpPr>
        <p:spPr>
          <a:xfrm>
            <a:off x="388882" y="6899693"/>
            <a:ext cx="2531095" cy="12311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0" tIns="0" rIns="0" bIns="0" anchor="ctr">
            <a:spAutoFit/>
          </a:bodyPr>
          <a:lstStyle/>
          <a:p>
            <a:pPr lvl="0">
              <a:spcBef>
                <a:spcPts val="1000"/>
              </a:spcBef>
              <a:defRPr sz="1800"/>
            </a:pPr>
            <a:r>
              <a:rPr lang="en-GB" sz="4000" dirty="0" smtClean="0">
                <a:latin typeface="Times"/>
                <a:ea typeface="Times"/>
                <a:cs typeface="Times"/>
                <a:sym typeface="Times"/>
              </a:rPr>
              <a:t>Age </a:t>
            </a:r>
            <a:r>
              <a:rPr lang="en-GB" sz="4000" smtClean="0">
                <a:latin typeface="Times"/>
                <a:ea typeface="Times"/>
                <a:cs typeface="Times"/>
                <a:sym typeface="Times"/>
              </a:rPr>
              <a:t>of acquisition</a:t>
            </a:r>
            <a:endParaRPr sz="4000" dirty="0">
              <a:latin typeface="Times"/>
              <a:ea typeface="Times"/>
              <a:cs typeface="Times"/>
              <a:sym typeface="Times"/>
            </a:endParaRPr>
          </a:p>
        </p:txBody>
      </p:sp>
      <p:cxnSp>
        <p:nvCxnSpPr>
          <p:cNvPr id="47" name="Straight Connector 46"/>
          <p:cNvCxnSpPr/>
          <p:nvPr/>
        </p:nvCxnSpPr>
        <p:spPr>
          <a:xfrm flipH="1">
            <a:off x="9098281" y="3372683"/>
            <a:ext cx="1188719" cy="477511"/>
          </a:xfrm>
          <a:prstGeom prst="line">
            <a:avLst/>
          </a:prstGeom>
          <a:noFill/>
          <a:ln w="44450" cap="flat">
            <a:solidFill>
              <a:srgbClr val="A61E03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8" name="Shape 338"/>
          <p:cNvSpPr/>
          <p:nvPr/>
        </p:nvSpPr>
        <p:spPr>
          <a:xfrm>
            <a:off x="10487929" y="2757130"/>
            <a:ext cx="2335233" cy="6155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0" tIns="0" rIns="0" bIns="0" anchor="ctr">
            <a:spAutoFit/>
          </a:bodyPr>
          <a:lstStyle/>
          <a:p>
            <a:pPr lvl="0">
              <a:spcBef>
                <a:spcPts val="1000"/>
              </a:spcBef>
              <a:defRPr sz="1800"/>
            </a:pPr>
            <a:r>
              <a:rPr lang="en-GB" sz="4000" dirty="0" smtClean="0">
                <a:latin typeface="Times"/>
                <a:ea typeface="Times"/>
                <a:cs typeface="Times"/>
                <a:sym typeface="Times"/>
              </a:rPr>
              <a:t>Semantics</a:t>
            </a:r>
            <a:endParaRPr sz="4000" dirty="0">
              <a:latin typeface="Times"/>
              <a:ea typeface="Times"/>
              <a:cs typeface="Times"/>
              <a:sym typeface="Times"/>
            </a:endParaRPr>
          </a:p>
        </p:txBody>
      </p:sp>
      <p:cxnSp>
        <p:nvCxnSpPr>
          <p:cNvPr id="49" name="Straight Connector 48"/>
          <p:cNvCxnSpPr/>
          <p:nvPr/>
        </p:nvCxnSpPr>
        <p:spPr>
          <a:xfrm>
            <a:off x="9710689" y="5964718"/>
            <a:ext cx="1010651" cy="461230"/>
          </a:xfrm>
          <a:prstGeom prst="line">
            <a:avLst/>
          </a:prstGeom>
          <a:noFill/>
          <a:ln w="44450" cap="flat">
            <a:solidFill>
              <a:srgbClr val="A61E03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0" name="Shape 338"/>
          <p:cNvSpPr/>
          <p:nvPr/>
        </p:nvSpPr>
        <p:spPr>
          <a:xfrm>
            <a:off x="9945343" y="6706527"/>
            <a:ext cx="2877819" cy="12311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0" tIns="0" rIns="0" bIns="0" anchor="ctr">
            <a:spAutoFit/>
          </a:bodyPr>
          <a:lstStyle/>
          <a:p>
            <a:pPr lvl="0">
              <a:spcBef>
                <a:spcPts val="1000"/>
              </a:spcBef>
              <a:defRPr sz="1800"/>
            </a:pPr>
            <a:r>
              <a:rPr lang="en-GB" sz="4000" smtClean="0">
                <a:latin typeface="Times"/>
                <a:ea typeface="Times"/>
                <a:cs typeface="Times"/>
                <a:sym typeface="Times"/>
              </a:rPr>
              <a:t>Grammatical categories</a:t>
            </a:r>
            <a:endParaRPr sz="4000" dirty="0"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51" name="Shape 56"/>
          <p:cNvSpPr txBox="1"/>
          <p:nvPr/>
        </p:nvSpPr>
        <p:spPr>
          <a:xfrm>
            <a:off x="184189" y="615349"/>
            <a:ext cx="2665794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Experimental </a:t>
            </a:r>
            <a:r>
              <a:rPr lang="en-GB" dirty="0" err="1" smtClean="0"/>
              <a:t>diachronics</a:t>
            </a:r>
            <a:endParaRPr dirty="0"/>
          </a:p>
        </p:txBody>
      </p:sp>
      <p:sp>
        <p:nvSpPr>
          <p:cNvPr id="52" name="çç">
            <a:hlinkClick r:id="rId4" action="ppaction://hlinksldjump"/>
          </p:cNvPr>
          <p:cNvSpPr/>
          <p:nvPr/>
        </p:nvSpPr>
        <p:spPr>
          <a:xfrm>
            <a:off x="443296" y="334045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53" name="çç">
            <a:hlinkClick r:id="rId4" action="ppaction://hlinksldjump"/>
          </p:cNvPr>
          <p:cNvSpPr/>
          <p:nvPr/>
        </p:nvSpPr>
        <p:spPr>
          <a:xfrm>
            <a:off x="623856" y="334044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9732636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33</a:t>
            </a:fld>
            <a:endParaRPr/>
          </a:p>
        </p:txBody>
      </p:sp>
      <p:sp>
        <p:nvSpPr>
          <p:cNvPr id="25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6" name="Circle">
            <a:hlinkClick r:id="rId3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9" name="çç">
            <a:hlinkClick r:id="rId4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0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1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2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3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4" name="Circle">
            <a:hlinkClick r:id="rId3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5" name="çç">
            <a:hlinkClick r:id="rId4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6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Shape 56"/>
          <p:cNvSpPr txBox="1"/>
          <p:nvPr/>
        </p:nvSpPr>
        <p:spPr>
          <a:xfrm>
            <a:off x="224261" y="1164674"/>
            <a:ext cx="2422138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Conclusions</a:t>
            </a:r>
            <a:endParaRPr dirty="0"/>
          </a:p>
        </p:txBody>
      </p:sp>
      <p:sp>
        <p:nvSpPr>
          <p:cNvPr id="40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43" name="Shape 14"/>
          <p:cNvSpPr txBox="1"/>
          <p:nvPr/>
        </p:nvSpPr>
        <p:spPr>
          <a:xfrm>
            <a:off x="265096" y="13743"/>
            <a:ext cx="719749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lang="en-GB" dirty="0" smtClean="0"/>
              <a:t>Findings</a:t>
            </a:r>
            <a:endParaRPr dirty="0"/>
          </a:p>
        </p:txBody>
      </p:sp>
      <p:sp>
        <p:nvSpPr>
          <p:cNvPr id="44" name="çç">
            <a:hlinkClick r:id="rId4" action="ppaction://hlinksldjump"/>
          </p:cNvPr>
          <p:cNvSpPr/>
          <p:nvPr/>
        </p:nvSpPr>
        <p:spPr>
          <a:xfrm>
            <a:off x="802187" y="334374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8" name="Rectangle 27"/>
          <p:cNvSpPr/>
          <p:nvPr/>
        </p:nvSpPr>
        <p:spPr>
          <a:xfrm>
            <a:off x="452995" y="2388211"/>
            <a:ext cx="12123605" cy="50706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dirty="0" smtClean="0"/>
              <a:t>What you have learnt today:</a:t>
            </a:r>
          </a:p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endParaRPr lang="en-GB" dirty="0"/>
          </a:p>
          <a:p>
            <a:pPr marL="457200" indent="-457200" algn="l">
              <a:lnSpc>
                <a:spcPct val="150000"/>
              </a:lnSpc>
              <a:spcBef>
                <a:spcPts val="200"/>
              </a:spcBef>
              <a:buSzPct val="80000"/>
              <a:buFont typeface="Wingdings" charset="2"/>
              <a:buChar char="§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dirty="0" smtClean="0"/>
              <a:t>What language evolution is</a:t>
            </a:r>
          </a:p>
          <a:p>
            <a:pPr marL="457200" indent="-457200" algn="l">
              <a:lnSpc>
                <a:spcPct val="150000"/>
              </a:lnSpc>
              <a:spcBef>
                <a:spcPts val="200"/>
              </a:spcBef>
              <a:buSzPct val="80000"/>
              <a:buFont typeface="Wingdings" charset="2"/>
              <a:buChar char="§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dirty="0" smtClean="0"/>
              <a:t>Why we study it</a:t>
            </a:r>
          </a:p>
          <a:p>
            <a:pPr marL="457200" indent="-457200" algn="l">
              <a:lnSpc>
                <a:spcPct val="150000"/>
              </a:lnSpc>
              <a:spcBef>
                <a:spcPts val="200"/>
              </a:spcBef>
              <a:buSzPct val="80000"/>
              <a:buFont typeface="Wingdings" charset="2"/>
              <a:buChar char="§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dirty="0" smtClean="0"/>
              <a:t>How to study it</a:t>
            </a:r>
          </a:p>
          <a:p>
            <a:pPr marL="457200" indent="-457200" algn="l">
              <a:lnSpc>
                <a:spcPct val="150000"/>
              </a:lnSpc>
              <a:spcBef>
                <a:spcPts val="200"/>
              </a:spcBef>
              <a:buSzPct val="80000"/>
              <a:buFont typeface="Wingdings" charset="2"/>
              <a:buChar char="§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dirty="0" smtClean="0"/>
              <a:t>What studying it has shown us</a:t>
            </a:r>
          </a:p>
          <a:p>
            <a:pPr marL="457200" indent="-457200" algn="l">
              <a:lnSpc>
                <a:spcPct val="150000"/>
              </a:lnSpc>
              <a:spcBef>
                <a:spcPts val="200"/>
              </a:spcBef>
              <a:buSzPct val="80000"/>
              <a:buFont typeface="Wingdings" charset="2"/>
              <a:buChar char="§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dirty="0" smtClean="0"/>
              <a:t>Why multi-disciplinary research is important</a:t>
            </a:r>
            <a:endParaRPr lang="en-GB" dirty="0"/>
          </a:p>
        </p:txBody>
      </p:sp>
      <p:sp>
        <p:nvSpPr>
          <p:cNvPr id="22" name="Shape 56"/>
          <p:cNvSpPr txBox="1"/>
          <p:nvPr/>
        </p:nvSpPr>
        <p:spPr>
          <a:xfrm>
            <a:off x="184189" y="615349"/>
            <a:ext cx="2665794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Experimental </a:t>
            </a:r>
            <a:r>
              <a:rPr lang="en-GB" dirty="0" err="1" smtClean="0"/>
              <a:t>diachronics</a:t>
            </a:r>
            <a:endParaRPr dirty="0"/>
          </a:p>
        </p:txBody>
      </p:sp>
      <p:sp>
        <p:nvSpPr>
          <p:cNvPr id="24" name="çç">
            <a:hlinkClick r:id="rId4" action="ppaction://hlinksldjump"/>
          </p:cNvPr>
          <p:cNvSpPr/>
          <p:nvPr/>
        </p:nvSpPr>
        <p:spPr>
          <a:xfrm>
            <a:off x="443296" y="334045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7" name="çç">
            <a:hlinkClick r:id="rId4" action="ppaction://hlinksldjump"/>
          </p:cNvPr>
          <p:cNvSpPr/>
          <p:nvPr/>
        </p:nvSpPr>
        <p:spPr>
          <a:xfrm>
            <a:off x="623856" y="334044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5997191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34</a:t>
            </a:fld>
            <a:endParaRPr/>
          </a:p>
        </p:txBody>
      </p:sp>
      <p:sp>
        <p:nvSpPr>
          <p:cNvPr id="22" name="Rectangle 21"/>
          <p:cNvSpPr/>
          <p:nvPr/>
        </p:nvSpPr>
        <p:spPr>
          <a:xfrm>
            <a:off x="452996" y="4075907"/>
            <a:ext cx="1212360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7200" dirty="0" smtClean="0">
                <a:solidFill>
                  <a:srgbClr val="A61E03"/>
                </a:solidFill>
              </a:rPr>
              <a:t>Questions/    ?</a:t>
            </a:r>
            <a:endParaRPr lang="en-GB" sz="7200" dirty="0">
              <a:solidFill>
                <a:srgbClr val="A61E03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0998" y="4075907"/>
            <a:ext cx="1173747" cy="1173747"/>
          </a:xfrm>
          <a:prstGeom prst="rect">
            <a:avLst/>
          </a:prstGeom>
        </p:spPr>
      </p:pic>
      <p:sp>
        <p:nvSpPr>
          <p:cNvPr id="27" name="Shape 51"/>
          <p:cNvSpPr txBox="1"/>
          <p:nvPr/>
        </p:nvSpPr>
        <p:spPr>
          <a:xfrm>
            <a:off x="174243" y="8249860"/>
            <a:ext cx="12402358" cy="487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>
                <a:latin typeface="Courier"/>
                <a:ea typeface="Courier"/>
                <a:cs typeface="Courier"/>
                <a:sym typeface="Courier"/>
              </a:defRPr>
            </a:pPr>
            <a:r>
              <a:rPr dirty="0" smtClean="0"/>
              <a:t>j.brand@lancaster.ac.uk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2100877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35</a:t>
            </a:fld>
            <a:endParaRPr/>
          </a:p>
        </p:txBody>
      </p:sp>
      <p:sp>
        <p:nvSpPr>
          <p:cNvPr id="22" name="Rectangle 21"/>
          <p:cNvSpPr/>
          <p:nvPr/>
        </p:nvSpPr>
        <p:spPr>
          <a:xfrm>
            <a:off x="224261" y="2382161"/>
            <a:ext cx="12123605" cy="6299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61950" indent="-361950"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US" sz="2000" dirty="0">
                <a:sym typeface="CMU Serif"/>
              </a:rPr>
              <a:t>Croft, W. (2000). </a:t>
            </a:r>
            <a:r>
              <a:rPr lang="en-US" sz="2000" i="1" dirty="0">
                <a:sym typeface="CMU Serif"/>
              </a:rPr>
              <a:t>Explaining language change: An evolutionary approach</a:t>
            </a:r>
            <a:r>
              <a:rPr lang="en-US" sz="2000" dirty="0">
                <a:sym typeface="CMU Serif"/>
              </a:rPr>
              <a:t>. Pearson Education.</a:t>
            </a:r>
          </a:p>
          <a:p>
            <a:pPr marL="361950" indent="-361950"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endParaRPr lang="en-US" sz="2000" dirty="0">
              <a:sym typeface="CMU Serif"/>
            </a:endParaRPr>
          </a:p>
          <a:p>
            <a:pPr marL="361950" indent="-361950"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US" sz="2000" dirty="0" smtClean="0">
                <a:sym typeface="CMU Serif"/>
              </a:rPr>
              <a:t>Christiansen</a:t>
            </a:r>
            <a:r>
              <a:rPr lang="en-US" sz="2000" dirty="0">
                <a:sym typeface="CMU Serif"/>
              </a:rPr>
              <a:t>, M. H., &amp; Kirby, S. (Eds.). (2003). </a:t>
            </a:r>
            <a:r>
              <a:rPr lang="en-US" sz="2000" i="1" dirty="0">
                <a:sym typeface="CMU Serif"/>
              </a:rPr>
              <a:t>Language evolution</a:t>
            </a:r>
            <a:r>
              <a:rPr lang="en-US" sz="2000" dirty="0">
                <a:sym typeface="CMU Serif"/>
              </a:rPr>
              <a:t>. OUP Oxford</a:t>
            </a:r>
            <a:r>
              <a:rPr lang="en-US" sz="2000" dirty="0" smtClean="0">
                <a:sym typeface="CMU Serif"/>
              </a:rPr>
              <a:t>.</a:t>
            </a:r>
          </a:p>
          <a:p>
            <a:pPr marL="361950" indent="-361950"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endParaRPr lang="en-US" sz="2000" dirty="0">
              <a:sym typeface="CMU Serif"/>
            </a:endParaRPr>
          </a:p>
          <a:p>
            <a:pPr marL="361950" indent="-361950"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US" sz="2000" dirty="0">
                <a:sym typeface="CMU Serif"/>
              </a:rPr>
              <a:t>Christiansen, M. H., &amp; </a:t>
            </a:r>
            <a:r>
              <a:rPr lang="en-US" sz="2000" dirty="0" err="1">
                <a:sym typeface="CMU Serif"/>
              </a:rPr>
              <a:t>Chater</a:t>
            </a:r>
            <a:r>
              <a:rPr lang="en-US" sz="2000" dirty="0">
                <a:sym typeface="CMU Serif"/>
              </a:rPr>
              <a:t>, N. (2008). Language as shaped by the brain. </a:t>
            </a:r>
            <a:r>
              <a:rPr lang="en-US" sz="2000" i="1" dirty="0">
                <a:sym typeface="CMU Serif"/>
              </a:rPr>
              <a:t>Behavioral and brain sciences</a:t>
            </a:r>
            <a:r>
              <a:rPr lang="en-US" sz="2000" dirty="0">
                <a:sym typeface="CMU Serif"/>
              </a:rPr>
              <a:t>, </a:t>
            </a:r>
            <a:r>
              <a:rPr lang="en-US" sz="2000" i="1" dirty="0">
                <a:sym typeface="CMU Serif"/>
              </a:rPr>
              <a:t>31</a:t>
            </a:r>
            <a:r>
              <a:rPr lang="en-US" sz="2000" dirty="0">
                <a:sym typeface="CMU Serif"/>
              </a:rPr>
              <a:t>(5), 489-509</a:t>
            </a:r>
            <a:r>
              <a:rPr lang="en-US" sz="2000" dirty="0" smtClean="0">
                <a:sym typeface="CMU Serif"/>
              </a:rPr>
              <a:t>.</a:t>
            </a:r>
          </a:p>
          <a:p>
            <a:pPr marL="361950" indent="-361950"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endParaRPr lang="en-US" sz="2000" dirty="0">
              <a:sym typeface="CMU Serif"/>
            </a:endParaRPr>
          </a:p>
          <a:p>
            <a:pPr marL="361950" indent="-361950"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US" sz="2000" dirty="0">
                <a:sym typeface="CMU Serif"/>
              </a:rPr>
              <a:t>Darwin, C. (1888). </a:t>
            </a:r>
            <a:r>
              <a:rPr lang="en-US" sz="2000" i="1" dirty="0">
                <a:sym typeface="CMU Serif"/>
              </a:rPr>
              <a:t>The descent of man and selection in relation to sex</a:t>
            </a:r>
            <a:r>
              <a:rPr lang="en-US" sz="2000" dirty="0">
                <a:sym typeface="CMU Serif"/>
              </a:rPr>
              <a:t> (Vol. 1). Murray.</a:t>
            </a:r>
            <a:endParaRPr lang="en-US" sz="2000" dirty="0" smtClean="0">
              <a:sym typeface="CMU Serif"/>
            </a:endParaRPr>
          </a:p>
          <a:p>
            <a:pPr marL="361950" indent="-361950"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endParaRPr lang="en-US" sz="2000" dirty="0">
              <a:sym typeface="CMU Serif"/>
            </a:endParaRPr>
          </a:p>
          <a:p>
            <a:pPr marL="361950" indent="-361950"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US" sz="2000" dirty="0" err="1">
                <a:sym typeface="CMU Serif"/>
              </a:rPr>
              <a:t>Fehér</a:t>
            </a:r>
            <a:r>
              <a:rPr lang="en-US" sz="2000" dirty="0">
                <a:sym typeface="CMU Serif"/>
              </a:rPr>
              <a:t>, O., </a:t>
            </a:r>
            <a:r>
              <a:rPr lang="en-US" sz="2000" dirty="0" err="1">
                <a:sym typeface="CMU Serif"/>
              </a:rPr>
              <a:t>Ljubičić</a:t>
            </a:r>
            <a:r>
              <a:rPr lang="en-US" sz="2000" dirty="0">
                <a:sym typeface="CMU Serif"/>
              </a:rPr>
              <a:t>, I., Suzuki, K., </a:t>
            </a:r>
            <a:r>
              <a:rPr lang="en-US" sz="2000" dirty="0" err="1">
                <a:sym typeface="CMU Serif"/>
              </a:rPr>
              <a:t>Okanoya</a:t>
            </a:r>
            <a:r>
              <a:rPr lang="en-US" sz="2000" dirty="0">
                <a:sym typeface="CMU Serif"/>
              </a:rPr>
              <a:t>, K., &amp; </a:t>
            </a:r>
            <a:r>
              <a:rPr lang="en-US" sz="2000" dirty="0" err="1">
                <a:sym typeface="CMU Serif"/>
              </a:rPr>
              <a:t>Tchernichovski</a:t>
            </a:r>
            <a:r>
              <a:rPr lang="en-US" sz="2000" dirty="0">
                <a:sym typeface="CMU Serif"/>
              </a:rPr>
              <a:t>, O. (2017). Statistical learning in songbirds: from self-tutoring to song culture. </a:t>
            </a:r>
            <a:r>
              <a:rPr lang="en-US" sz="2000" i="1" dirty="0">
                <a:sym typeface="CMU Serif"/>
              </a:rPr>
              <a:t>Phil. Trans. R. Soc. B</a:t>
            </a:r>
            <a:r>
              <a:rPr lang="en-US" sz="2000" dirty="0">
                <a:sym typeface="CMU Serif"/>
              </a:rPr>
              <a:t>, </a:t>
            </a:r>
            <a:r>
              <a:rPr lang="en-US" sz="2000" i="1" dirty="0">
                <a:sym typeface="CMU Serif"/>
              </a:rPr>
              <a:t>372</a:t>
            </a:r>
            <a:r>
              <a:rPr lang="en-US" sz="2000" dirty="0">
                <a:sym typeface="CMU Serif"/>
              </a:rPr>
              <a:t>(1711), 20160053</a:t>
            </a:r>
            <a:r>
              <a:rPr lang="en-US" sz="2000" dirty="0" smtClean="0">
                <a:sym typeface="CMU Serif"/>
              </a:rPr>
              <a:t>.</a:t>
            </a:r>
          </a:p>
          <a:p>
            <a:pPr marL="361950" indent="-361950"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endParaRPr lang="en-US" sz="2000" dirty="0">
              <a:solidFill>
                <a:srgbClr val="A61E03"/>
              </a:solidFill>
              <a:sym typeface="CMU Serif"/>
            </a:endParaRPr>
          </a:p>
          <a:p>
            <a:pPr marL="361950" indent="-361950"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US" sz="2000" dirty="0">
                <a:sym typeface="CMU Serif"/>
              </a:rPr>
              <a:t>Kirby, S., </a:t>
            </a:r>
            <a:r>
              <a:rPr lang="en-US" sz="2000" dirty="0" err="1">
                <a:sym typeface="CMU Serif"/>
              </a:rPr>
              <a:t>Tamariz</a:t>
            </a:r>
            <a:r>
              <a:rPr lang="en-US" sz="2000" dirty="0">
                <a:sym typeface="CMU Serif"/>
              </a:rPr>
              <a:t>, M., Cornish, H., &amp; Smith, K. (2015). Compression and communication in the cultural evolution of linguistic structure. </a:t>
            </a:r>
            <a:r>
              <a:rPr lang="en-US" sz="2000" i="1" dirty="0">
                <a:sym typeface="CMU Serif"/>
              </a:rPr>
              <a:t>Cognition</a:t>
            </a:r>
            <a:r>
              <a:rPr lang="en-US" sz="2000" dirty="0">
                <a:sym typeface="CMU Serif"/>
              </a:rPr>
              <a:t>, </a:t>
            </a:r>
            <a:r>
              <a:rPr lang="en-US" sz="2000" i="1" dirty="0">
                <a:sym typeface="CMU Serif"/>
              </a:rPr>
              <a:t>141</a:t>
            </a:r>
            <a:r>
              <a:rPr lang="en-US" sz="2000" dirty="0">
                <a:sym typeface="CMU Serif"/>
              </a:rPr>
              <a:t>, 87-102</a:t>
            </a:r>
            <a:r>
              <a:rPr lang="en-US" sz="2000" dirty="0" smtClean="0">
                <a:sym typeface="CMU Serif"/>
              </a:rPr>
              <a:t>.</a:t>
            </a:r>
          </a:p>
          <a:p>
            <a:pPr marL="361950" indent="-361950"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endParaRPr lang="en-US" sz="2000" dirty="0">
              <a:solidFill>
                <a:srgbClr val="A61E03"/>
              </a:solidFill>
              <a:sym typeface="CMU Serif"/>
            </a:endParaRPr>
          </a:p>
          <a:p>
            <a:pPr marL="361950" indent="-361950"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US" sz="2000" dirty="0" err="1">
                <a:sym typeface="CMU Serif"/>
              </a:rPr>
              <a:t>Pagel</a:t>
            </a:r>
            <a:r>
              <a:rPr lang="en-US" sz="2000" dirty="0">
                <a:sym typeface="CMU Serif"/>
              </a:rPr>
              <a:t>, M., Atkinson, Q. D., &amp; Meade, A. (2007). Frequency of word-use predicts rates of lexical evolution throughout Indo-European history. </a:t>
            </a:r>
            <a:r>
              <a:rPr lang="en-US" sz="2000" i="1" dirty="0">
                <a:sym typeface="CMU Serif"/>
              </a:rPr>
              <a:t>Nature</a:t>
            </a:r>
            <a:r>
              <a:rPr lang="en-US" sz="2000" dirty="0">
                <a:sym typeface="CMU Serif"/>
              </a:rPr>
              <a:t>, </a:t>
            </a:r>
            <a:r>
              <a:rPr lang="en-US" sz="2000" i="1" dirty="0">
                <a:sym typeface="CMU Serif"/>
              </a:rPr>
              <a:t>449</a:t>
            </a:r>
            <a:r>
              <a:rPr lang="en-US" sz="2000" dirty="0">
                <a:sym typeface="CMU Serif"/>
              </a:rPr>
              <a:t>(7163), 717</a:t>
            </a:r>
            <a:r>
              <a:rPr lang="en-US" sz="2000" dirty="0" smtClean="0">
                <a:sym typeface="CMU Serif"/>
              </a:rPr>
              <a:t>.</a:t>
            </a:r>
          </a:p>
          <a:p>
            <a:pPr marL="361950" indent="-361950"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endParaRPr lang="en-US" sz="2000" dirty="0">
              <a:solidFill>
                <a:srgbClr val="A61E03"/>
              </a:solidFill>
              <a:sym typeface="CMU Serif"/>
            </a:endParaRPr>
          </a:p>
          <a:p>
            <a:pPr marL="361950" indent="-361950"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endParaRPr lang="en-GB" sz="2000" dirty="0">
              <a:solidFill>
                <a:srgbClr val="A61E03"/>
              </a:solidFill>
            </a:endParaRPr>
          </a:p>
        </p:txBody>
      </p:sp>
      <p:sp>
        <p:nvSpPr>
          <p:cNvPr id="7" name="Shape 56"/>
          <p:cNvSpPr txBox="1"/>
          <p:nvPr/>
        </p:nvSpPr>
        <p:spPr>
          <a:xfrm>
            <a:off x="224261" y="1164674"/>
            <a:ext cx="3209212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Further reading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6929340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</a:t>
            </a:fld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b="14722"/>
          <a:stretch/>
        </p:blipFill>
        <p:spPr>
          <a:xfrm>
            <a:off x="3409951" y="2076482"/>
            <a:ext cx="6730504" cy="6405743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5217084" y="8482225"/>
            <a:ext cx="2558753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latinLnBrk="1"/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Schleicher (1863)</a:t>
            </a:r>
            <a:endParaRPr lang="en-US" sz="2000" dirty="0">
              <a:solidFill>
                <a:srgbClr val="0000FF"/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  <p:sp>
        <p:nvSpPr>
          <p:cNvPr id="32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3" name="Circle">
            <a:hlinkClick r:id="rId3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4" name="çç">
            <a:hlinkClick r:id="rId4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5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6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7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8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9" name="Circle">
            <a:hlinkClick r:id="rId3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40" name="çç">
            <a:hlinkClick r:id="rId4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41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42" name="Shape 14"/>
          <p:cNvSpPr txBox="1"/>
          <p:nvPr/>
        </p:nvSpPr>
        <p:spPr>
          <a:xfrm>
            <a:off x="265096" y="16203"/>
            <a:ext cx="813892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dirty="0"/>
              <a:t>Overview</a:t>
            </a:r>
          </a:p>
        </p:txBody>
      </p:sp>
      <p:sp>
        <p:nvSpPr>
          <p:cNvPr id="20" name="Shape 56"/>
          <p:cNvSpPr txBox="1"/>
          <p:nvPr/>
        </p:nvSpPr>
        <p:spPr>
          <a:xfrm>
            <a:off x="224261" y="1164674"/>
            <a:ext cx="5697072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What is language evolution?</a:t>
            </a:r>
            <a:endParaRPr dirty="0"/>
          </a:p>
        </p:txBody>
      </p:sp>
      <p:sp>
        <p:nvSpPr>
          <p:cNvPr id="21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2" name="Shape 56"/>
          <p:cNvSpPr txBox="1"/>
          <p:nvPr/>
        </p:nvSpPr>
        <p:spPr>
          <a:xfrm>
            <a:off x="184189" y="615349"/>
            <a:ext cx="2665794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Experimental </a:t>
            </a:r>
            <a:r>
              <a:rPr lang="en-GB" dirty="0" err="1" smtClean="0"/>
              <a:t>diachronics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2434419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</a:t>
            </a:fld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9888" y="2095500"/>
            <a:ext cx="7793144" cy="6386725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5217084" y="8482225"/>
            <a:ext cx="2558753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latinLnBrk="1"/>
            <a:r>
              <a:rPr lang="en-US" sz="2000" dirty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Gray et al., 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2010</a:t>
            </a:r>
            <a:endParaRPr lang="en-US" sz="2000" dirty="0">
              <a:solidFill>
                <a:srgbClr val="0000FF"/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  <p:sp>
        <p:nvSpPr>
          <p:cNvPr id="30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1" name="Circle">
            <a:hlinkClick r:id="rId3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2" name="çç">
            <a:hlinkClick r:id="rId4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3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4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5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6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7" name="Circle">
            <a:hlinkClick r:id="rId3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8" name="çç">
            <a:hlinkClick r:id="rId4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9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40" name="Shape 14"/>
          <p:cNvSpPr txBox="1"/>
          <p:nvPr/>
        </p:nvSpPr>
        <p:spPr>
          <a:xfrm>
            <a:off x="265096" y="16203"/>
            <a:ext cx="813892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dirty="0"/>
              <a:t>Overview</a:t>
            </a:r>
          </a:p>
        </p:txBody>
      </p:sp>
      <p:sp>
        <p:nvSpPr>
          <p:cNvPr id="20" name="Shape 56"/>
          <p:cNvSpPr txBox="1"/>
          <p:nvPr/>
        </p:nvSpPr>
        <p:spPr>
          <a:xfrm>
            <a:off x="224261" y="1164674"/>
            <a:ext cx="5697072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What is language evolution?</a:t>
            </a:r>
            <a:endParaRPr dirty="0"/>
          </a:p>
        </p:txBody>
      </p:sp>
      <p:sp>
        <p:nvSpPr>
          <p:cNvPr id="21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2" name="Shape 56"/>
          <p:cNvSpPr txBox="1"/>
          <p:nvPr/>
        </p:nvSpPr>
        <p:spPr>
          <a:xfrm>
            <a:off x="184189" y="615349"/>
            <a:ext cx="2665794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Experimental </a:t>
            </a:r>
            <a:r>
              <a:rPr lang="en-GB" dirty="0" err="1" smtClean="0"/>
              <a:t>diachronics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1753185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6</a:t>
            </a:fld>
            <a:endParaRPr/>
          </a:p>
        </p:txBody>
      </p:sp>
      <p:sp>
        <p:nvSpPr>
          <p:cNvPr id="27" name="TextBox 26"/>
          <p:cNvSpPr txBox="1"/>
          <p:nvPr/>
        </p:nvSpPr>
        <p:spPr>
          <a:xfrm>
            <a:off x="778587" y="8482225"/>
            <a:ext cx="11798013" cy="42323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latinLnBrk="1"/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http</a:t>
            </a:r>
            <a:r>
              <a:rPr lang="en-US" sz="2000" dirty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://</a:t>
            </a:r>
            <a:r>
              <a:rPr lang="en-US" sz="2000" dirty="0" err="1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www.nytimes.com</a:t>
            </a:r>
            <a:r>
              <a:rPr lang="en-US" sz="2000" dirty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/2007/11/01/science/01chimp.html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r="16683"/>
          <a:stretch/>
        </p:blipFill>
        <p:spPr>
          <a:xfrm>
            <a:off x="2149056" y="2151133"/>
            <a:ext cx="8694808" cy="6331092"/>
          </a:xfrm>
          <a:prstGeom prst="rect">
            <a:avLst/>
          </a:prstGeom>
        </p:spPr>
      </p:pic>
      <p:sp>
        <p:nvSpPr>
          <p:cNvPr id="25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6" name="Circle">
            <a:hlinkClick r:id="rId4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9" name="çç">
            <a:hlinkClick r:id="rId5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0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1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2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3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4" name="Circle">
            <a:hlinkClick r:id="rId4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5" name="çç">
            <a:hlinkClick r:id="rId5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6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0" name="Shape 14"/>
          <p:cNvSpPr txBox="1"/>
          <p:nvPr/>
        </p:nvSpPr>
        <p:spPr>
          <a:xfrm>
            <a:off x="265096" y="13743"/>
            <a:ext cx="995465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lang="en-GB" dirty="0" smtClean="0"/>
              <a:t>Motivations</a:t>
            </a:r>
            <a:endParaRPr dirty="0"/>
          </a:p>
        </p:txBody>
      </p:sp>
      <p:sp>
        <p:nvSpPr>
          <p:cNvPr id="21" name="Shape 56"/>
          <p:cNvSpPr txBox="1"/>
          <p:nvPr/>
        </p:nvSpPr>
        <p:spPr>
          <a:xfrm>
            <a:off x="224261" y="1164674"/>
            <a:ext cx="6319038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Why study language evolution?</a:t>
            </a:r>
            <a:endParaRPr dirty="0"/>
          </a:p>
        </p:txBody>
      </p:sp>
      <p:sp>
        <p:nvSpPr>
          <p:cNvPr id="40" name="çç">
            <a:hlinkClick r:id="rId5" action="ppaction://hlinksldjump"/>
          </p:cNvPr>
          <p:cNvSpPr/>
          <p:nvPr/>
        </p:nvSpPr>
        <p:spPr>
          <a:xfrm>
            <a:off x="443296" y="334045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41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2" name="Shape 56"/>
          <p:cNvSpPr txBox="1"/>
          <p:nvPr/>
        </p:nvSpPr>
        <p:spPr>
          <a:xfrm>
            <a:off x="184189" y="615349"/>
            <a:ext cx="2665794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Experimental </a:t>
            </a:r>
            <a:r>
              <a:rPr lang="en-GB" dirty="0" err="1" smtClean="0"/>
              <a:t>diachronics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9486477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7</a:t>
            </a:fld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4692" y="2210352"/>
            <a:ext cx="8054708" cy="6105988"/>
          </a:xfrm>
          <a:prstGeom prst="rect">
            <a:avLst/>
          </a:prstGeom>
        </p:spPr>
      </p:pic>
      <p:sp>
        <p:nvSpPr>
          <p:cNvPr id="25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6" name="Circle">
            <a:hlinkClick r:id="rId3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9" name="çç">
            <a:hlinkClick r:id="rId4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0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1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2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3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4" name="Circle">
            <a:hlinkClick r:id="rId3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5" name="çç">
            <a:hlinkClick r:id="rId4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6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8" name="TextBox 37"/>
          <p:cNvSpPr txBox="1"/>
          <p:nvPr/>
        </p:nvSpPr>
        <p:spPr>
          <a:xfrm>
            <a:off x="778587" y="8482225"/>
            <a:ext cx="11798013" cy="42323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latinLnBrk="1"/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Rise of the Planet of the Apes (2011)</a:t>
            </a:r>
            <a:endParaRPr lang="en-US" sz="2000" dirty="0">
              <a:solidFill>
                <a:srgbClr val="0000FF"/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  <p:sp>
        <p:nvSpPr>
          <p:cNvPr id="20" name="Shape 14"/>
          <p:cNvSpPr txBox="1"/>
          <p:nvPr/>
        </p:nvSpPr>
        <p:spPr>
          <a:xfrm>
            <a:off x="265096" y="13743"/>
            <a:ext cx="995465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lang="en-GB" dirty="0" smtClean="0"/>
              <a:t>Motivations</a:t>
            </a:r>
            <a:endParaRPr dirty="0"/>
          </a:p>
        </p:txBody>
      </p:sp>
      <p:sp>
        <p:nvSpPr>
          <p:cNvPr id="21" name="Shape 56"/>
          <p:cNvSpPr txBox="1"/>
          <p:nvPr/>
        </p:nvSpPr>
        <p:spPr>
          <a:xfrm>
            <a:off x="224261" y="1164674"/>
            <a:ext cx="6319038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Why study language evolution?</a:t>
            </a:r>
            <a:endParaRPr dirty="0"/>
          </a:p>
        </p:txBody>
      </p:sp>
      <p:sp>
        <p:nvSpPr>
          <p:cNvPr id="23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4" name="Shape 56"/>
          <p:cNvSpPr txBox="1"/>
          <p:nvPr/>
        </p:nvSpPr>
        <p:spPr>
          <a:xfrm>
            <a:off x="184189" y="615349"/>
            <a:ext cx="2665794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Experimental </a:t>
            </a:r>
            <a:r>
              <a:rPr lang="en-GB" dirty="0" err="1" smtClean="0"/>
              <a:t>diachronics</a:t>
            </a:r>
            <a:endParaRPr dirty="0"/>
          </a:p>
        </p:txBody>
      </p:sp>
      <p:sp>
        <p:nvSpPr>
          <p:cNvPr id="27" name="çç">
            <a:hlinkClick r:id="rId4" action="ppaction://hlinksldjump"/>
          </p:cNvPr>
          <p:cNvSpPr/>
          <p:nvPr/>
        </p:nvSpPr>
        <p:spPr>
          <a:xfrm>
            <a:off x="443296" y="334045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055925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8</a:t>
            </a:fld>
            <a:endParaRPr/>
          </a:p>
        </p:txBody>
      </p:sp>
      <p:sp>
        <p:nvSpPr>
          <p:cNvPr id="19" name="Circle">
            <a:hlinkClick r:id="" action="ppaction://noaction"/>
          </p:cNvPr>
          <p:cNvSpPr/>
          <p:nvPr/>
        </p:nvSpPr>
        <p:spPr>
          <a:xfrm>
            <a:off x="1007325" y="374864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096" y="2998163"/>
            <a:ext cx="12601722" cy="515095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47216" y="4741612"/>
            <a:ext cx="2212652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08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mic Sans MS" charset="0"/>
                <a:ea typeface="Comic Sans MS" charset="0"/>
                <a:cs typeface="Comic Sans MS" charset="0"/>
                <a:sym typeface="Helvetica Neue"/>
              </a:rPr>
              <a:t>$%£#</a:t>
            </a:r>
            <a:endParaRPr kumimoji="0" lang="en-US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omic Sans MS" charset="0"/>
              <a:ea typeface="Comic Sans MS" charset="0"/>
              <a:cs typeface="Comic Sans MS" charset="0"/>
              <a:sym typeface="Helvetica Neue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288660" y="3955510"/>
            <a:ext cx="2212652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08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mic Sans MS" charset="0"/>
                <a:ea typeface="Comic Sans MS" charset="0"/>
                <a:cs typeface="Comic Sans MS" charset="0"/>
                <a:sym typeface="Helvetica Neue"/>
              </a:rPr>
              <a:t>*grunt*</a:t>
            </a:r>
            <a:endParaRPr kumimoji="0" lang="en-US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omic Sans MS" charset="0"/>
              <a:ea typeface="Comic Sans MS" charset="0"/>
              <a:cs typeface="Comic Sans MS" charset="0"/>
              <a:sym typeface="Helvetica Neue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080252" y="3648065"/>
            <a:ext cx="2212652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08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800" dirty="0" err="1" smtClean="0">
                <a:latin typeface="Comic Sans MS" charset="0"/>
                <a:ea typeface="Comic Sans MS" charset="0"/>
                <a:cs typeface="Comic Sans MS" charset="0"/>
              </a:rPr>
              <a:t>aaaaaa</a:t>
            </a:r>
            <a:endParaRPr kumimoji="0" lang="en-US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omic Sans MS" charset="0"/>
              <a:ea typeface="Comic Sans MS" charset="0"/>
              <a:cs typeface="Comic Sans MS" charset="0"/>
              <a:sym typeface="Helvetica Neue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019147" y="3208757"/>
            <a:ext cx="2212652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08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mic Sans MS" charset="0"/>
                <a:ea typeface="Comic Sans MS" charset="0"/>
                <a:cs typeface="Comic Sans MS" charset="0"/>
                <a:sym typeface="Helvetica Neue"/>
              </a:rPr>
              <a:t>ha</a:t>
            </a:r>
            <a:r>
              <a:rPr kumimoji="0" lang="en-US" sz="2800" b="0" i="0" u="none" strike="noStrike" cap="none" spc="0" normalizeH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mic Sans MS" charset="0"/>
                <a:ea typeface="Comic Sans MS" charset="0"/>
                <a:cs typeface="Comic Sans MS" charset="0"/>
                <a:sym typeface="Helvetica Neue"/>
              </a:rPr>
              <a:t>ha</a:t>
            </a:r>
            <a:endParaRPr kumimoji="0" lang="en-US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omic Sans MS" charset="0"/>
              <a:ea typeface="Comic Sans MS" charset="0"/>
              <a:cs typeface="Comic Sans MS" charset="0"/>
              <a:sym typeface="Helvetica Neue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920372" y="3208757"/>
            <a:ext cx="2212652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08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800" dirty="0" smtClean="0">
                <a:latin typeface="Comic Sans MS" charset="0"/>
                <a:ea typeface="Comic Sans MS" charset="0"/>
                <a:cs typeface="Comic Sans MS" charset="0"/>
              </a:rPr>
              <a:t>lol</a:t>
            </a:r>
            <a:endParaRPr kumimoji="0" lang="en-US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omic Sans MS" charset="0"/>
              <a:ea typeface="Comic Sans MS" charset="0"/>
              <a:cs typeface="Comic Sans MS" charset="0"/>
              <a:sym typeface="Helvetica Neue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42267" y="3118156"/>
            <a:ext cx="923522" cy="923522"/>
          </a:xfrm>
          <a:prstGeom prst="rect">
            <a:avLst/>
          </a:prstGeom>
        </p:spPr>
      </p:pic>
      <p:sp>
        <p:nvSpPr>
          <p:cNvPr id="33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4" name="Circle">
            <a:hlinkClick r:id="rId4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5" name="çç">
            <a:hlinkClick r:id="rId5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6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7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8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9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40" name="Circle">
            <a:hlinkClick r:id="rId4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41" name="çç">
            <a:hlinkClick r:id="rId5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42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43" name="Shape 14"/>
          <p:cNvSpPr txBox="1"/>
          <p:nvPr/>
        </p:nvSpPr>
        <p:spPr>
          <a:xfrm>
            <a:off x="265096" y="13743"/>
            <a:ext cx="995465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lang="en-GB" dirty="0" smtClean="0"/>
              <a:t>Motivations</a:t>
            </a:r>
            <a:endParaRPr dirty="0"/>
          </a:p>
        </p:txBody>
      </p:sp>
      <p:sp>
        <p:nvSpPr>
          <p:cNvPr id="31" name="Shape 56"/>
          <p:cNvSpPr txBox="1"/>
          <p:nvPr/>
        </p:nvSpPr>
        <p:spPr>
          <a:xfrm>
            <a:off x="224261" y="1164674"/>
            <a:ext cx="6319038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Why study language evolution?</a:t>
            </a:r>
            <a:endParaRPr dirty="0"/>
          </a:p>
        </p:txBody>
      </p:sp>
      <p:sp>
        <p:nvSpPr>
          <p:cNvPr id="46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8" name="Shape 56"/>
          <p:cNvSpPr txBox="1"/>
          <p:nvPr/>
        </p:nvSpPr>
        <p:spPr>
          <a:xfrm>
            <a:off x="184189" y="615349"/>
            <a:ext cx="2665794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Experimental </a:t>
            </a:r>
            <a:r>
              <a:rPr lang="en-GB" dirty="0" err="1" smtClean="0"/>
              <a:t>diachronics</a:t>
            </a:r>
            <a:endParaRPr dirty="0"/>
          </a:p>
        </p:txBody>
      </p:sp>
      <p:sp>
        <p:nvSpPr>
          <p:cNvPr id="32" name="çç">
            <a:hlinkClick r:id="rId5" action="ppaction://hlinksldjump"/>
          </p:cNvPr>
          <p:cNvSpPr/>
          <p:nvPr/>
        </p:nvSpPr>
        <p:spPr>
          <a:xfrm>
            <a:off x="443296" y="334045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3908003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9</a:t>
            </a:fld>
            <a:endParaRPr/>
          </a:p>
        </p:txBody>
      </p:sp>
      <p:sp>
        <p:nvSpPr>
          <p:cNvPr id="19" name="Circle">
            <a:hlinkClick r:id="" action="ppaction://noaction"/>
          </p:cNvPr>
          <p:cNvSpPr/>
          <p:nvPr/>
        </p:nvSpPr>
        <p:spPr>
          <a:xfrm>
            <a:off x="1007325" y="374864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3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4" name="Circle">
            <a:hlinkClick r:id="rId2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5" name="çç">
            <a:hlinkClick r:id="rId3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6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7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8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9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40" name="Circle">
            <a:hlinkClick r:id="rId2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41" name="çç">
            <a:hlinkClick r:id="rId3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42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43" name="Shape 14"/>
          <p:cNvSpPr txBox="1"/>
          <p:nvPr/>
        </p:nvSpPr>
        <p:spPr>
          <a:xfrm>
            <a:off x="265096" y="13743"/>
            <a:ext cx="995465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lang="en-GB" dirty="0" smtClean="0"/>
              <a:t>Motivations</a:t>
            </a:r>
            <a:endParaRPr dirty="0"/>
          </a:p>
        </p:txBody>
      </p:sp>
      <p:sp>
        <p:nvSpPr>
          <p:cNvPr id="44" name="TextBox 43"/>
          <p:cNvSpPr txBox="1"/>
          <p:nvPr/>
        </p:nvSpPr>
        <p:spPr>
          <a:xfrm>
            <a:off x="184189" y="8569632"/>
            <a:ext cx="12392411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latinLnBrk="1"/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Christiansen &amp; Kirby (2003)</a:t>
            </a:r>
            <a:endParaRPr lang="en-US" sz="2000" dirty="0">
              <a:solidFill>
                <a:srgbClr val="0000FF"/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8" t="19284" r="2908" b="7226"/>
          <a:stretch/>
        </p:blipFill>
        <p:spPr>
          <a:xfrm>
            <a:off x="940417" y="2198914"/>
            <a:ext cx="6854804" cy="248099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9345" y="4679912"/>
            <a:ext cx="11075655" cy="3610025"/>
          </a:xfrm>
          <a:prstGeom prst="rect">
            <a:avLst/>
          </a:prstGeom>
        </p:spPr>
      </p:pic>
      <p:sp>
        <p:nvSpPr>
          <p:cNvPr id="45" name="Shape 56"/>
          <p:cNvSpPr txBox="1"/>
          <p:nvPr/>
        </p:nvSpPr>
        <p:spPr>
          <a:xfrm>
            <a:off x="224261" y="1164674"/>
            <a:ext cx="6319038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Why study language evolution?</a:t>
            </a:r>
            <a:endParaRPr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567543" y="7369501"/>
            <a:ext cx="10805857" cy="0"/>
          </a:xfrm>
          <a:prstGeom prst="line">
            <a:avLst/>
          </a:prstGeom>
          <a:noFill/>
          <a:ln w="41275" cap="flat">
            <a:solidFill>
              <a:srgbClr val="A61E03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7" name="Straight Connector 46"/>
          <p:cNvCxnSpPr/>
          <p:nvPr/>
        </p:nvCxnSpPr>
        <p:spPr>
          <a:xfrm>
            <a:off x="1528811" y="7827212"/>
            <a:ext cx="10805857" cy="0"/>
          </a:xfrm>
          <a:prstGeom prst="line">
            <a:avLst/>
          </a:prstGeom>
          <a:noFill/>
          <a:ln w="41275" cap="flat">
            <a:solidFill>
              <a:srgbClr val="A61E03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8" name="Straight Connector 47"/>
          <p:cNvCxnSpPr/>
          <p:nvPr/>
        </p:nvCxnSpPr>
        <p:spPr>
          <a:xfrm>
            <a:off x="1567543" y="8301462"/>
            <a:ext cx="7794171" cy="0"/>
          </a:xfrm>
          <a:prstGeom prst="line">
            <a:avLst/>
          </a:prstGeom>
          <a:noFill/>
          <a:ln w="41275" cap="flat">
            <a:solidFill>
              <a:srgbClr val="A61E03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4" name="Rectangle 13"/>
          <p:cNvSpPr/>
          <p:nvPr/>
        </p:nvSpPr>
        <p:spPr>
          <a:xfrm>
            <a:off x="1399345" y="3026229"/>
            <a:ext cx="5143954" cy="1175657"/>
          </a:xfrm>
          <a:prstGeom prst="rect">
            <a:avLst/>
          </a:prstGeom>
          <a:noFill/>
          <a:ln w="41275" cap="flat">
            <a:solidFill>
              <a:srgbClr val="A61E03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08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sp>
        <p:nvSpPr>
          <p:cNvPr id="50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8" name="Shape 56"/>
          <p:cNvSpPr txBox="1"/>
          <p:nvPr/>
        </p:nvSpPr>
        <p:spPr>
          <a:xfrm>
            <a:off x="184189" y="615349"/>
            <a:ext cx="2665794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Experimental </a:t>
            </a:r>
            <a:r>
              <a:rPr lang="en-GB" dirty="0" err="1" smtClean="0"/>
              <a:t>diachronics</a:t>
            </a:r>
            <a:endParaRPr dirty="0"/>
          </a:p>
        </p:txBody>
      </p:sp>
      <p:sp>
        <p:nvSpPr>
          <p:cNvPr id="29" name="çç">
            <a:hlinkClick r:id="rId3" action="ppaction://hlinksldjump"/>
          </p:cNvPr>
          <p:cNvSpPr/>
          <p:nvPr/>
        </p:nvSpPr>
        <p:spPr>
          <a:xfrm>
            <a:off x="443296" y="334045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004011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Default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083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083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Default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083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083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4216</TotalTime>
  <Words>818</Words>
  <Application>Microsoft Macintosh PowerPoint</Application>
  <PresentationFormat>Custom</PresentationFormat>
  <Paragraphs>286</Paragraphs>
  <Slides>35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7" baseType="lpstr">
      <vt:lpstr>Arial</vt:lpstr>
      <vt:lpstr>Calibri</vt:lpstr>
      <vt:lpstr>CMU Serif</vt:lpstr>
      <vt:lpstr>CMU Serif Roman</vt:lpstr>
      <vt:lpstr>Comic Sans MS</vt:lpstr>
      <vt:lpstr>Courier</vt:lpstr>
      <vt:lpstr>Helvetica</vt:lpstr>
      <vt:lpstr>Helvetica Light</vt:lpstr>
      <vt:lpstr>Helvetica Neue</vt:lpstr>
      <vt:lpstr>Times</vt:lpstr>
      <vt:lpstr>Wingdings</vt:lpstr>
      <vt:lpstr>Default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15.0025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JB</cp:lastModifiedBy>
  <cp:revision>105</cp:revision>
  <cp:lastPrinted>2018-02-15T11:06:46Z</cp:lastPrinted>
  <dcterms:modified xsi:type="dcterms:W3CDTF">2018-08-14T20:24:56Z</dcterms:modified>
</cp:coreProperties>
</file>